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04" r:id="rId2"/>
  </p:sldMasterIdLst>
  <p:notesMasterIdLst>
    <p:notesMasterId r:id="rId57"/>
  </p:notesMasterIdLst>
  <p:sldIdLst>
    <p:sldId id="256" r:id="rId3"/>
    <p:sldId id="258" r:id="rId4"/>
    <p:sldId id="261" r:id="rId5"/>
    <p:sldId id="318" r:id="rId6"/>
    <p:sldId id="262" r:id="rId7"/>
    <p:sldId id="327" r:id="rId8"/>
    <p:sldId id="306" r:id="rId9"/>
    <p:sldId id="305" r:id="rId10"/>
    <p:sldId id="279" r:id="rId11"/>
    <p:sldId id="263" r:id="rId12"/>
    <p:sldId id="264" r:id="rId13"/>
    <p:sldId id="275" r:id="rId14"/>
    <p:sldId id="265" r:id="rId15"/>
    <p:sldId id="273" r:id="rId16"/>
    <p:sldId id="260" r:id="rId17"/>
    <p:sldId id="319" r:id="rId18"/>
    <p:sldId id="267" r:id="rId19"/>
    <p:sldId id="282" r:id="rId20"/>
    <p:sldId id="291" r:id="rId21"/>
    <p:sldId id="283" r:id="rId22"/>
    <p:sldId id="284" r:id="rId23"/>
    <p:sldId id="292" r:id="rId24"/>
    <p:sldId id="285" r:id="rId25"/>
    <p:sldId id="320" r:id="rId26"/>
    <p:sldId id="288" r:id="rId27"/>
    <p:sldId id="324" r:id="rId28"/>
    <p:sldId id="289" r:id="rId29"/>
    <p:sldId id="290" r:id="rId30"/>
    <p:sldId id="321" r:id="rId31"/>
    <p:sldId id="293" r:id="rId32"/>
    <p:sldId id="311" r:id="rId33"/>
    <p:sldId id="328" r:id="rId34"/>
    <p:sldId id="308" r:id="rId35"/>
    <p:sldId id="309" r:id="rId36"/>
    <p:sldId id="310" r:id="rId37"/>
    <p:sldId id="296" r:id="rId38"/>
    <p:sldId id="322" r:id="rId39"/>
    <p:sldId id="269" r:id="rId40"/>
    <p:sldId id="280" r:id="rId41"/>
    <p:sldId id="277" r:id="rId42"/>
    <p:sldId id="276" r:id="rId43"/>
    <p:sldId id="278" r:id="rId44"/>
    <p:sldId id="323" r:id="rId45"/>
    <p:sldId id="298" r:id="rId46"/>
    <p:sldId id="300" r:id="rId47"/>
    <p:sldId id="329" r:id="rId48"/>
    <p:sldId id="299" r:id="rId49"/>
    <p:sldId id="301" r:id="rId50"/>
    <p:sldId id="307" r:id="rId51"/>
    <p:sldId id="304" r:id="rId52"/>
    <p:sldId id="270" r:id="rId53"/>
    <p:sldId id="330" r:id="rId54"/>
    <p:sldId id="271" r:id="rId55"/>
    <p:sldId id="27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5C3BE25-621C-4603-82E4-0ED58B3C17C6}">
          <p14:sldIdLst>
            <p14:sldId id="256"/>
            <p14:sldId id="258"/>
            <p14:sldId id="261"/>
          </p14:sldIdLst>
        </p14:section>
        <p14:section name="ELK Intro" id="{C2BCD90D-5BF8-4E40-AFDD-713286375DA2}">
          <p14:sldIdLst>
            <p14:sldId id="318"/>
            <p14:sldId id="262"/>
            <p14:sldId id="327"/>
            <p14:sldId id="306"/>
            <p14:sldId id="305"/>
            <p14:sldId id="279"/>
            <p14:sldId id="263"/>
            <p14:sldId id="264"/>
            <p14:sldId id="275"/>
            <p14:sldId id="265"/>
            <p14:sldId id="273"/>
            <p14:sldId id="260"/>
          </p14:sldIdLst>
        </p14:section>
        <p14:section name="ELK Installation" id="{C89EAA4D-F0C1-4A99-AC4F-EEE99A2E7771}">
          <p14:sldIdLst>
            <p14:sldId id="319"/>
            <p14:sldId id="267"/>
            <p14:sldId id="282"/>
            <p14:sldId id="291"/>
            <p14:sldId id="283"/>
            <p14:sldId id="284"/>
            <p14:sldId id="292"/>
            <p14:sldId id="285"/>
          </p14:sldIdLst>
        </p14:section>
        <p14:section name="ELK In Production" id="{0A923E39-512E-47A5-8510-0391649E03FB}">
          <p14:sldIdLst>
            <p14:sldId id="320"/>
            <p14:sldId id="288"/>
            <p14:sldId id="324"/>
            <p14:sldId id="289"/>
            <p14:sldId id="290"/>
          </p14:sldIdLst>
        </p14:section>
        <p14:section name="Logstash" id="{7B6E749D-3A09-4766-A642-12E5266F9738}">
          <p14:sldIdLst>
            <p14:sldId id="321"/>
            <p14:sldId id="293"/>
            <p14:sldId id="311"/>
            <p14:sldId id="328"/>
            <p14:sldId id="308"/>
            <p14:sldId id="309"/>
            <p14:sldId id="310"/>
            <p14:sldId id="296"/>
          </p14:sldIdLst>
        </p14:section>
        <p14:section name="Log Shipping" id="{C300343F-B28A-4656-B823-F96E99B17980}">
          <p14:sldIdLst>
            <p14:sldId id="322"/>
            <p14:sldId id="269"/>
            <p14:sldId id="280"/>
            <p14:sldId id="277"/>
            <p14:sldId id="276"/>
            <p14:sldId id="278"/>
          </p14:sldIdLst>
        </p14:section>
        <p14:section name="Kibana Cabana" id="{EA693FB1-3D4C-40A2-8178-9C592674BA3C}">
          <p14:sldIdLst>
            <p14:sldId id="323"/>
            <p14:sldId id="298"/>
            <p14:sldId id="300"/>
            <p14:sldId id="329"/>
            <p14:sldId id="299"/>
            <p14:sldId id="301"/>
            <p14:sldId id="307"/>
            <p14:sldId id="304"/>
          </p14:sldIdLst>
        </p14:section>
        <p14:section name="Outro" id="{545306AD-51BE-4000-815B-184F81E2CE33}">
          <p14:sldIdLst>
            <p14:sldId id="270"/>
            <p14:sldId id="330"/>
            <p14:sldId id="271"/>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6071" autoAdjust="0"/>
  </p:normalViewPr>
  <p:slideViewPr>
    <p:cSldViewPr snapToGrid="0">
      <p:cViewPr varScale="1">
        <p:scale>
          <a:sx n="81" d="100"/>
          <a:sy n="81" d="100"/>
        </p:scale>
        <p:origin x="888" y="192"/>
      </p:cViewPr>
      <p:guideLst/>
    </p:cSldViewPr>
  </p:slideViewPr>
  <p:outlineViewPr>
    <p:cViewPr>
      <p:scale>
        <a:sx n="33" d="100"/>
        <a:sy n="33" d="100"/>
      </p:scale>
      <p:origin x="0" y="-1164"/>
    </p:cViewPr>
  </p:outlineViewPr>
  <p:notesTextViewPr>
    <p:cViewPr>
      <p:scale>
        <a:sx n="1" d="1"/>
        <a:sy n="1" d="1"/>
      </p:scale>
      <p:origin x="0" y="0"/>
    </p:cViewPr>
  </p:notesTextViewPr>
  <p:notesViewPr>
    <p:cSldViewPr snapToGrid="0">
      <p:cViewPr varScale="1">
        <p:scale>
          <a:sx n="83" d="100"/>
          <a:sy n="83" d="100"/>
        </p:scale>
        <p:origin x="341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image" Target="../media/image16.wmf"/><Relationship Id="rId2"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 Id="rId3" Type="http://schemas.openxmlformats.org/officeDocument/2006/relationships/image" Target="../media/image4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 Id="rId3"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 Id="rId3" Type="http://schemas.openxmlformats.org/officeDocument/2006/relationships/image" Target="../media/image4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 Id="rId2"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BF77A-6F15-47A5-94D4-814849B0EA87}" type="datetimeFigureOut">
              <a:rPr lang="en-US" smtClean="0"/>
              <a:t>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778FC-FA54-473E-9FD4-59FB99FB2433}" type="slidenum">
              <a:rPr lang="en-US" smtClean="0"/>
              <a:t>‹#›</a:t>
            </a:fld>
            <a:endParaRPr lang="en-US"/>
          </a:p>
        </p:txBody>
      </p:sp>
    </p:spTree>
    <p:extLst>
      <p:ext uri="{BB962C8B-B14F-4D97-AF65-F5344CB8AC3E}">
        <p14:creationId xmlns:p14="http://schemas.microsoft.com/office/powerpoint/2010/main" val="1701673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think deeply about something.</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(of a ruminant) chew the cud</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a:t>
            </a:fld>
            <a:endParaRPr lang="en-US"/>
          </a:p>
        </p:txBody>
      </p:sp>
    </p:spTree>
    <p:extLst>
      <p:ext uri="{BB962C8B-B14F-4D97-AF65-F5344CB8AC3E}">
        <p14:creationId xmlns:p14="http://schemas.microsoft.com/office/powerpoint/2010/main" val="45037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11</a:t>
            </a:fld>
            <a:endParaRPr lang="en-US"/>
          </a:p>
        </p:txBody>
      </p:sp>
    </p:spTree>
    <p:extLst>
      <p:ext uri="{BB962C8B-B14F-4D97-AF65-F5344CB8AC3E}">
        <p14:creationId xmlns:p14="http://schemas.microsoft.com/office/powerpoint/2010/main" val="1271647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 is an open source programming language that makes it easy to build simple, reliable, and efficient software.</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12</a:t>
            </a:fld>
            <a:endParaRPr lang="en-US"/>
          </a:p>
        </p:txBody>
      </p:sp>
    </p:spTree>
    <p:extLst>
      <p:ext uri="{BB962C8B-B14F-4D97-AF65-F5344CB8AC3E}">
        <p14:creationId xmlns:p14="http://schemas.microsoft.com/office/powerpoint/2010/main" val="657947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Mention</a:t>
            </a:r>
            <a:r>
              <a:rPr lang="en-US" baseline="0" dirty="0" smtClean="0"/>
              <a:t> truck factor</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14</a:t>
            </a:fld>
            <a:endParaRPr lang="en-US"/>
          </a:p>
        </p:txBody>
      </p:sp>
    </p:spTree>
    <p:extLst>
      <p:ext uri="{BB962C8B-B14F-4D97-AF65-F5344CB8AC3E}">
        <p14:creationId xmlns:p14="http://schemas.microsoft.com/office/powerpoint/2010/main" val="773878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Cognitive</a:t>
            </a:r>
            <a:r>
              <a:rPr lang="en-US" baseline="0" dirty="0"/>
              <a:t> Insights is an example of one of the many benefits to using Logz.io</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15</a:t>
            </a:fld>
            <a:endParaRPr lang="en-US"/>
          </a:p>
        </p:txBody>
      </p:sp>
    </p:spTree>
    <p:extLst>
      <p:ext uri="{BB962C8B-B14F-4D97-AF65-F5344CB8AC3E}">
        <p14:creationId xmlns:p14="http://schemas.microsoft.com/office/powerpoint/2010/main" val="185341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17</a:t>
            </a:fld>
            <a:endParaRPr lang="en-US"/>
          </a:p>
        </p:txBody>
      </p:sp>
    </p:spTree>
    <p:extLst>
      <p:ext uri="{BB962C8B-B14F-4D97-AF65-F5344CB8AC3E}">
        <p14:creationId xmlns:p14="http://schemas.microsoft.com/office/powerpoint/2010/main" val="2206665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beats, through the syslog filter into the </a:t>
            </a:r>
            <a:r>
              <a:rPr lang="en-US" dirty="0" err="1"/>
              <a:t>elasticsearch</a:t>
            </a:r>
            <a:r>
              <a:rPr lang="en-US" baseline="0" dirty="0"/>
              <a:t> output.</a:t>
            </a:r>
          </a:p>
          <a:p>
            <a:r>
              <a:rPr lang="en-US" baseline="0" dirty="0"/>
              <a:t>Input -&gt; Filter -&gt; output   (come back to this in more detail later)</a:t>
            </a:r>
          </a:p>
          <a:p>
            <a:r>
              <a:rPr lang="en-US" baseline="0" dirty="0"/>
              <a:t>More about filters later, but these match to types that you can send from beats.</a:t>
            </a: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19</a:t>
            </a:fld>
            <a:endParaRPr lang="en-US"/>
          </a:p>
        </p:txBody>
      </p:sp>
    </p:spTree>
    <p:extLst>
      <p:ext uri="{BB962C8B-B14F-4D97-AF65-F5344CB8AC3E}">
        <p14:creationId xmlns:p14="http://schemas.microsoft.com/office/powerpoint/2010/main" val="387060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TLS = Transport Layer Security</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21</a:t>
            </a:fld>
            <a:endParaRPr lang="en-US"/>
          </a:p>
        </p:txBody>
      </p:sp>
    </p:spTree>
    <p:extLst>
      <p:ext uri="{BB962C8B-B14F-4D97-AF65-F5344CB8AC3E}">
        <p14:creationId xmlns:p14="http://schemas.microsoft.com/office/powerpoint/2010/main" val="92708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22</a:t>
            </a:fld>
            <a:endParaRPr lang="en-US"/>
          </a:p>
        </p:txBody>
      </p:sp>
    </p:spTree>
    <p:extLst>
      <p:ext uri="{BB962C8B-B14F-4D97-AF65-F5344CB8AC3E}">
        <p14:creationId xmlns:p14="http://schemas.microsoft.com/office/powerpoint/2010/main" val="243029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23</a:t>
            </a:fld>
            <a:endParaRPr lang="en-US"/>
          </a:p>
        </p:txBody>
      </p:sp>
    </p:spTree>
    <p:extLst>
      <p:ext uri="{BB962C8B-B14F-4D97-AF65-F5344CB8AC3E}">
        <p14:creationId xmlns:p14="http://schemas.microsoft.com/office/powerpoint/2010/main" val="1858475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will go over a few</a:t>
            </a:r>
            <a:r>
              <a:rPr lang="en-US" baseline="0" dirty="0"/>
              <a:t> of the pain points, and interesting parts of trying to build ELK out to production scale.</a:t>
            </a: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24</a:t>
            </a:fld>
            <a:endParaRPr lang="en-US"/>
          </a:p>
        </p:txBody>
      </p:sp>
    </p:spTree>
    <p:extLst>
      <p:ext uri="{BB962C8B-B14F-4D97-AF65-F5344CB8AC3E}">
        <p14:creationId xmlns:p14="http://schemas.microsoft.com/office/powerpoint/2010/main" val="2597905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Life</a:t>
            </a:r>
            <a:r>
              <a:rPr lang="en-US" baseline="0" dirty="0"/>
              <a:t> long computer geek</a:t>
            </a:r>
          </a:p>
          <a:p>
            <a:r>
              <a:rPr lang="en-US" baseline="0" dirty="0"/>
              <a:t>First computer build 1980’s</a:t>
            </a:r>
            <a:endParaRPr lang="en-US" dirty="0"/>
          </a:p>
          <a:p>
            <a:r>
              <a:rPr lang="en-US" dirty="0"/>
              <a:t>First </a:t>
            </a:r>
            <a:r>
              <a:rPr lang="en-US" dirty="0" err="1"/>
              <a:t>linux</a:t>
            </a:r>
            <a:r>
              <a:rPr lang="en-US" dirty="0"/>
              <a:t> install 1994 (</a:t>
            </a:r>
            <a:r>
              <a:rPr lang="en-US" dirty="0" err="1"/>
              <a:t>slackware</a:t>
            </a:r>
            <a:r>
              <a:rPr lang="en-US" dirty="0"/>
              <a:t> </a:t>
            </a:r>
            <a:r>
              <a:rPr lang="en-US" dirty="0" err="1"/>
              <a:t>linux</a:t>
            </a:r>
            <a:r>
              <a:rPr lang="en-US" dirty="0"/>
              <a:t> 1.0 days)</a:t>
            </a:r>
          </a:p>
          <a:p>
            <a:r>
              <a:rPr lang="en-US" dirty="0"/>
              <a:t>Learned</a:t>
            </a:r>
            <a:r>
              <a:rPr lang="en-US" baseline="0" dirty="0"/>
              <a:t> </a:t>
            </a:r>
            <a:r>
              <a:rPr lang="en-US" baseline="0" dirty="0" err="1"/>
              <a:t>solaris</a:t>
            </a:r>
            <a:r>
              <a:rPr lang="en-US" baseline="0" dirty="0"/>
              <a:t> for video game industry work</a:t>
            </a:r>
          </a:p>
          <a:p>
            <a:r>
              <a:rPr lang="en-US" baseline="0" dirty="0"/>
              <a:t>Moved to Server Room work</a:t>
            </a:r>
          </a:p>
          <a:p>
            <a:r>
              <a:rPr lang="en-US" baseline="0" dirty="0"/>
              <a:t>PHP in 2000</a:t>
            </a:r>
          </a:p>
          <a:p>
            <a:r>
              <a:rPr lang="en-US" baseline="0" dirty="0"/>
              <a:t>Ecommerce in 2006</a:t>
            </a:r>
          </a:p>
          <a:p>
            <a:r>
              <a:rPr lang="en-US" baseline="0" dirty="0"/>
              <a:t>Magento 2008</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a:t>
            </a:fld>
            <a:endParaRPr lang="en-US"/>
          </a:p>
        </p:txBody>
      </p:sp>
    </p:spTree>
    <p:extLst>
      <p:ext uri="{BB962C8B-B14F-4D97-AF65-F5344CB8AC3E}">
        <p14:creationId xmlns:p14="http://schemas.microsoft.com/office/powerpoint/2010/main" val="3974100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 weeks of work</a:t>
            </a:r>
          </a:p>
        </p:txBody>
      </p:sp>
      <p:sp>
        <p:nvSpPr>
          <p:cNvPr id="4" name="Slide Number Placeholder 3"/>
          <p:cNvSpPr>
            <a:spLocks noGrp="1"/>
          </p:cNvSpPr>
          <p:nvPr>
            <p:ph type="sldNum" sz="quarter" idx="10"/>
          </p:nvPr>
        </p:nvSpPr>
        <p:spPr/>
        <p:txBody>
          <a:bodyPr/>
          <a:lstStyle/>
          <a:p>
            <a:fld id="{DDA778FC-FA54-473E-9FD4-59FB99FB2433}" type="slidenum">
              <a:rPr lang="en-US" smtClean="0"/>
              <a:t>25</a:t>
            </a:fld>
            <a:endParaRPr lang="en-US"/>
          </a:p>
        </p:txBody>
      </p:sp>
    </p:spTree>
    <p:extLst>
      <p:ext uri="{BB962C8B-B14F-4D97-AF65-F5344CB8AC3E}">
        <p14:creationId xmlns:p14="http://schemas.microsoft.com/office/powerpoint/2010/main" val="2235444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 weeks of work</a:t>
            </a:r>
          </a:p>
        </p:txBody>
      </p:sp>
      <p:sp>
        <p:nvSpPr>
          <p:cNvPr id="4" name="Slide Number Placeholder 3"/>
          <p:cNvSpPr>
            <a:spLocks noGrp="1"/>
          </p:cNvSpPr>
          <p:nvPr>
            <p:ph type="sldNum" sz="quarter" idx="10"/>
          </p:nvPr>
        </p:nvSpPr>
        <p:spPr/>
        <p:txBody>
          <a:bodyPr/>
          <a:lstStyle/>
          <a:p>
            <a:fld id="{DDA778FC-FA54-473E-9FD4-59FB99FB2433}" type="slidenum">
              <a:rPr lang="en-US" smtClean="0"/>
              <a:t>26</a:t>
            </a:fld>
            <a:endParaRPr lang="en-US"/>
          </a:p>
        </p:txBody>
      </p:sp>
    </p:spTree>
    <p:extLst>
      <p:ext uri="{BB962C8B-B14F-4D97-AF65-F5344CB8AC3E}">
        <p14:creationId xmlns:p14="http://schemas.microsoft.com/office/powerpoint/2010/main" val="780776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 weeks of work</a:t>
            </a:r>
            <a:br>
              <a:rPr lang="en-US" dirty="0"/>
            </a:br>
            <a:r>
              <a:rPr lang="en-US" dirty="0"/>
              <a:t>Given all this, this</a:t>
            </a:r>
            <a:r>
              <a:rPr lang="en-US" baseline="0" dirty="0"/>
              <a:t> is why something like logz.io has worked out well for us.</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27</a:t>
            </a:fld>
            <a:endParaRPr lang="en-US"/>
          </a:p>
        </p:txBody>
      </p:sp>
    </p:spTree>
    <p:extLst>
      <p:ext uri="{BB962C8B-B14F-4D97-AF65-F5344CB8AC3E}">
        <p14:creationId xmlns:p14="http://schemas.microsoft.com/office/powerpoint/2010/main" val="3205918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~4-6 weeks of work</a:t>
            </a:r>
          </a:p>
        </p:txBody>
      </p:sp>
      <p:sp>
        <p:nvSpPr>
          <p:cNvPr id="4" name="Slide Number Placeholder 3"/>
          <p:cNvSpPr>
            <a:spLocks noGrp="1"/>
          </p:cNvSpPr>
          <p:nvPr>
            <p:ph type="sldNum" sz="quarter" idx="10"/>
          </p:nvPr>
        </p:nvSpPr>
        <p:spPr/>
        <p:txBody>
          <a:bodyPr/>
          <a:lstStyle/>
          <a:p>
            <a:fld id="{DDA778FC-FA54-473E-9FD4-59FB99FB2433}" type="slidenum">
              <a:rPr lang="en-US" smtClean="0"/>
              <a:t>28</a:t>
            </a:fld>
            <a:endParaRPr lang="en-US"/>
          </a:p>
        </p:txBody>
      </p:sp>
    </p:spTree>
    <p:extLst>
      <p:ext uri="{BB962C8B-B14F-4D97-AF65-F5344CB8AC3E}">
        <p14:creationId xmlns:p14="http://schemas.microsoft.com/office/powerpoint/2010/main" val="181596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Common mutations: join,</a:t>
            </a:r>
            <a:r>
              <a:rPr lang="en-US" baseline="0" dirty="0"/>
              <a:t> lowercase/uppercase, </a:t>
            </a:r>
            <a:r>
              <a:rPr lang="en-US" baseline="0" dirty="0" err="1"/>
              <a:t>remove_tag</a:t>
            </a:r>
            <a:r>
              <a:rPr lang="en-US" baseline="0" dirty="0"/>
              <a:t>, </a:t>
            </a:r>
            <a:r>
              <a:rPr lang="en-US" baseline="0" dirty="0" err="1"/>
              <a:t>remove_field</a:t>
            </a:r>
            <a:r>
              <a:rPr lang="en-US" baseline="0" dirty="0"/>
              <a:t>, replace, split, strip</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34</a:t>
            </a:fld>
            <a:endParaRPr lang="en-US"/>
          </a:p>
        </p:txBody>
      </p:sp>
    </p:spTree>
    <p:extLst>
      <p:ext uri="{BB962C8B-B14F-4D97-AF65-F5344CB8AC3E}">
        <p14:creationId xmlns:p14="http://schemas.microsoft.com/office/powerpoint/2010/main" val="1035975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Typical</a:t>
            </a:r>
            <a:r>
              <a:rPr lang="en-US" baseline="0" dirty="0"/>
              <a:t> output codec is </a:t>
            </a:r>
            <a:r>
              <a:rPr lang="en-US" baseline="0" dirty="0" err="1"/>
              <a:t>jsonish</a:t>
            </a:r>
            <a:endParaRPr lang="en-US" baseline="0" dirty="0"/>
          </a:p>
          <a:p>
            <a:r>
              <a:rPr lang="en-US" baseline="0" dirty="0"/>
              <a:t>S3 bucket streaming in/out very handy!</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35</a:t>
            </a:fld>
            <a:endParaRPr lang="en-US"/>
          </a:p>
        </p:txBody>
      </p:sp>
    </p:spTree>
    <p:extLst>
      <p:ext uri="{BB962C8B-B14F-4D97-AF65-F5344CB8AC3E}">
        <p14:creationId xmlns:p14="http://schemas.microsoft.com/office/powerpoint/2010/main" val="1033015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can chain together as many</a:t>
            </a:r>
            <a:r>
              <a:rPr lang="en-US" baseline="0" dirty="0"/>
              <a:t> of these as you want.</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36</a:t>
            </a:fld>
            <a:endParaRPr lang="en-US"/>
          </a:p>
        </p:txBody>
      </p:sp>
    </p:spTree>
    <p:extLst>
      <p:ext uri="{BB962C8B-B14F-4D97-AF65-F5344CB8AC3E}">
        <p14:creationId xmlns:p14="http://schemas.microsoft.com/office/powerpoint/2010/main" val="3208619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are only going to look briefly at </a:t>
            </a:r>
            <a:r>
              <a:rPr lang="en-US" dirty="0" err="1"/>
              <a:t>rsyslog</a:t>
            </a:r>
            <a:r>
              <a:rPr lang="en-US" dirty="0"/>
              <a:t> and Beats. Does</a:t>
            </a:r>
            <a:r>
              <a:rPr lang="en-US" baseline="0" dirty="0"/>
              <a:t> anyone use lumberjack or flume still?</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38</a:t>
            </a:fld>
            <a:endParaRPr lang="en-US"/>
          </a:p>
        </p:txBody>
      </p:sp>
    </p:spTree>
    <p:extLst>
      <p:ext uri="{BB962C8B-B14F-4D97-AF65-F5344CB8AC3E}">
        <p14:creationId xmlns:p14="http://schemas.microsoft.com/office/powerpoint/2010/main" val="3512776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39</a:t>
            </a:fld>
            <a:endParaRPr lang="en-US"/>
          </a:p>
        </p:txBody>
      </p:sp>
    </p:spTree>
    <p:extLst>
      <p:ext uri="{BB962C8B-B14F-4D97-AF65-F5344CB8AC3E}">
        <p14:creationId xmlns:p14="http://schemas.microsoft.com/office/powerpoint/2010/main" val="161372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Rsyslog</a:t>
            </a:r>
            <a:r>
              <a:rPr lang="en-US" dirty="0"/>
              <a:t> has its own filtering and abilities around that.</a:t>
            </a:r>
          </a:p>
        </p:txBody>
      </p:sp>
      <p:sp>
        <p:nvSpPr>
          <p:cNvPr id="4" name="Slide Number Placeholder 3"/>
          <p:cNvSpPr>
            <a:spLocks noGrp="1"/>
          </p:cNvSpPr>
          <p:nvPr>
            <p:ph type="sldNum" sz="quarter" idx="10"/>
          </p:nvPr>
        </p:nvSpPr>
        <p:spPr/>
        <p:txBody>
          <a:bodyPr/>
          <a:lstStyle/>
          <a:p>
            <a:fld id="{DDA778FC-FA54-473E-9FD4-59FB99FB2433}" type="slidenum">
              <a:rPr lang="en-US" smtClean="0"/>
              <a:t>40</a:t>
            </a:fld>
            <a:endParaRPr lang="en-US"/>
          </a:p>
        </p:txBody>
      </p:sp>
    </p:spTree>
    <p:extLst>
      <p:ext uri="{BB962C8B-B14F-4D97-AF65-F5344CB8AC3E}">
        <p14:creationId xmlns:p14="http://schemas.microsoft.com/office/powerpoint/2010/main" val="26788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a:t>
            </a:fld>
            <a:endParaRPr lang="en-US"/>
          </a:p>
        </p:txBody>
      </p:sp>
    </p:spTree>
    <p:extLst>
      <p:ext uri="{BB962C8B-B14F-4D97-AF65-F5344CB8AC3E}">
        <p14:creationId xmlns:p14="http://schemas.microsoft.com/office/powerpoint/2010/main" val="71549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Beats is written</a:t>
            </a:r>
            <a:r>
              <a:rPr lang="en-US" baseline="0" dirty="0"/>
              <a:t> in </a:t>
            </a:r>
            <a:r>
              <a:rPr lang="en-US" baseline="0" dirty="0" err="1"/>
              <a:t>Golang</a:t>
            </a:r>
            <a:r>
              <a:rPr lang="en-US" baseline="0" dirty="0"/>
              <a:t>, most are very well documented.</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41</a:t>
            </a:fld>
            <a:endParaRPr lang="en-US"/>
          </a:p>
        </p:txBody>
      </p:sp>
    </p:spTree>
    <p:extLst>
      <p:ext uri="{BB962C8B-B14F-4D97-AF65-F5344CB8AC3E}">
        <p14:creationId xmlns:p14="http://schemas.microsoft.com/office/powerpoint/2010/main" val="972424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Typical Workflow:</a:t>
            </a:r>
            <a:r>
              <a:rPr lang="en-US" baseline="0" dirty="0"/>
              <a:t> </a:t>
            </a:r>
            <a:r>
              <a:rPr lang="en-US" dirty="0"/>
              <a:t>Create searches, make visualizations on them and add them to dashboards.</a:t>
            </a:r>
          </a:p>
        </p:txBody>
      </p:sp>
      <p:sp>
        <p:nvSpPr>
          <p:cNvPr id="4" name="Slide Number Placeholder 3"/>
          <p:cNvSpPr>
            <a:spLocks noGrp="1"/>
          </p:cNvSpPr>
          <p:nvPr>
            <p:ph type="sldNum" sz="quarter" idx="10"/>
          </p:nvPr>
        </p:nvSpPr>
        <p:spPr/>
        <p:txBody>
          <a:bodyPr/>
          <a:lstStyle/>
          <a:p>
            <a:fld id="{DDA778FC-FA54-473E-9FD4-59FB99FB2433}" type="slidenum">
              <a:rPr lang="en-US" smtClean="0"/>
              <a:t>44</a:t>
            </a:fld>
            <a:endParaRPr lang="en-US"/>
          </a:p>
        </p:txBody>
      </p:sp>
    </p:spTree>
    <p:extLst>
      <p:ext uri="{BB962C8B-B14F-4D97-AF65-F5344CB8AC3E}">
        <p14:creationId xmlns:p14="http://schemas.microsoft.com/office/powerpoint/2010/main" val="2518544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45</a:t>
            </a:fld>
            <a:endParaRPr lang="en-US"/>
          </a:p>
        </p:txBody>
      </p:sp>
    </p:spTree>
    <p:extLst>
      <p:ext uri="{BB962C8B-B14F-4D97-AF65-F5344CB8AC3E}">
        <p14:creationId xmlns:p14="http://schemas.microsoft.com/office/powerpoint/2010/main" val="2969774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key to figuring out the underlying</a:t>
            </a:r>
            <a:r>
              <a:rPr lang="en-US" baseline="0" dirty="0"/>
              <a:t> search methods</a:t>
            </a:r>
          </a:p>
          <a:p>
            <a:r>
              <a:rPr lang="en-US" dirty="0"/>
              <a:t>Fuzzy: edit distance (</a:t>
            </a:r>
            <a:r>
              <a:rPr lang="en-US" sz="1200" b="0" i="0" kern="1200" dirty="0" err="1">
                <a:solidFill>
                  <a:schemeClr val="tx1"/>
                </a:solidFill>
                <a:effectLst/>
                <a:latin typeface="+mn-lt"/>
                <a:ea typeface="+mn-ea"/>
                <a:cs typeface="+mn-cs"/>
              </a:rPr>
              <a:t>Levenshtein</a:t>
            </a:r>
            <a:r>
              <a:rPr lang="en-US" sz="1200" b="0" i="0" kern="1200" dirty="0">
                <a:solidFill>
                  <a:schemeClr val="tx1"/>
                </a:solidFill>
                <a:effectLst/>
                <a:latin typeface="+mn-lt"/>
                <a:ea typeface="+mn-ea"/>
                <a:cs typeface="+mn-cs"/>
              </a:rPr>
              <a:t> Distance)</a:t>
            </a:r>
          </a:p>
          <a:p>
            <a:r>
              <a:rPr lang="en-US" sz="1200" b="0" i="0" kern="1200" dirty="0">
                <a:solidFill>
                  <a:schemeClr val="tx1"/>
                </a:solidFill>
                <a:effectLst/>
                <a:latin typeface="+mn-lt"/>
                <a:ea typeface="+mn-ea"/>
                <a:cs typeface="+mn-cs"/>
              </a:rPr>
              <a:t>Proximity:</a:t>
            </a:r>
            <a:r>
              <a:rPr lang="en-US" sz="1200" b="0" i="0" kern="1200" baseline="0" dirty="0">
                <a:solidFill>
                  <a:schemeClr val="tx1"/>
                </a:solidFill>
                <a:effectLst/>
                <a:latin typeface="+mn-lt"/>
                <a:ea typeface="+mn-ea"/>
                <a:cs typeface="+mn-cs"/>
              </a:rPr>
              <a:t> within this many words from another word.</a:t>
            </a:r>
          </a:p>
          <a:p>
            <a:r>
              <a:rPr lang="en-US" sz="1200" b="0" i="0" kern="1200" baseline="0" dirty="0">
                <a:solidFill>
                  <a:schemeClr val="tx1"/>
                </a:solidFill>
                <a:effectLst/>
                <a:latin typeface="+mn-lt"/>
                <a:ea typeface="+mn-ea"/>
                <a:cs typeface="+mn-cs"/>
              </a:rPr>
              <a:t>Range: dates, and alphabetical </a:t>
            </a:r>
            <a:r>
              <a:rPr lang="en-US" sz="1200" b="0" i="0" kern="1200" baseline="0" dirty="0" err="1">
                <a:solidFill>
                  <a:schemeClr val="tx1"/>
                </a:solidFill>
                <a:effectLst/>
                <a:latin typeface="+mn-lt"/>
                <a:ea typeface="+mn-ea"/>
                <a:cs typeface="+mn-cs"/>
              </a:rPr>
              <a:t>etc</a:t>
            </a:r>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Boosting: used to make a term more </a:t>
            </a:r>
            <a:r>
              <a:rPr lang="en-US" sz="1200" b="0" i="0" kern="1200" baseline="0" dirty="0" err="1">
                <a:solidFill>
                  <a:schemeClr val="tx1"/>
                </a:solidFill>
                <a:effectLst/>
                <a:latin typeface="+mn-lt"/>
                <a:ea typeface="+mn-ea"/>
                <a:cs typeface="+mn-cs"/>
              </a:rPr>
              <a:t>relavent</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46</a:t>
            </a:fld>
            <a:endParaRPr lang="en-US"/>
          </a:p>
        </p:txBody>
      </p:sp>
    </p:spTree>
    <p:extLst>
      <p:ext uri="{BB962C8B-B14F-4D97-AF65-F5344CB8AC3E}">
        <p14:creationId xmlns:p14="http://schemas.microsoft.com/office/powerpoint/2010/main" val="612201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Build searches to use in your visualizations and dashboards</a:t>
            </a:r>
          </a:p>
          <a:p>
            <a:r>
              <a:rPr lang="en-US" sz="1200" dirty="0"/>
              <a:t>Learn more about the data structure quickly</a:t>
            </a:r>
          </a:p>
          <a:p>
            <a:r>
              <a:rPr lang="en-US" sz="1200" dirty="0"/>
              <a:t>Dig into fields that you have ingested using </a:t>
            </a:r>
            <a:r>
              <a:rPr lang="en-US" sz="1200" dirty="0" err="1"/>
              <a:t>logstash</a:t>
            </a:r>
            <a:r>
              <a:rPr lang="en-US" sz="1200" dirty="0"/>
              <a:t> </a:t>
            </a: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47</a:t>
            </a:fld>
            <a:endParaRPr lang="en-US"/>
          </a:p>
        </p:txBody>
      </p:sp>
    </p:spTree>
    <p:extLst>
      <p:ext uri="{BB962C8B-B14F-4D97-AF65-F5344CB8AC3E}">
        <p14:creationId xmlns:p14="http://schemas.microsoft.com/office/powerpoint/2010/main" val="406882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50</a:t>
            </a:fld>
            <a:endParaRPr lang="en-US"/>
          </a:p>
        </p:txBody>
      </p:sp>
    </p:spTree>
    <p:extLst>
      <p:ext uri="{BB962C8B-B14F-4D97-AF65-F5344CB8AC3E}">
        <p14:creationId xmlns:p14="http://schemas.microsoft.com/office/powerpoint/2010/main" val="164369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will go over a few</a:t>
            </a:r>
            <a:r>
              <a:rPr lang="en-US" baseline="0" dirty="0"/>
              <a:t> of the pain points, and interesting parts of trying to build ELK out to production scale.</a:t>
            </a: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52</a:t>
            </a:fld>
            <a:endParaRPr lang="en-US"/>
          </a:p>
        </p:txBody>
      </p:sp>
    </p:spTree>
    <p:extLst>
      <p:ext uri="{BB962C8B-B14F-4D97-AF65-F5344CB8AC3E}">
        <p14:creationId xmlns:p14="http://schemas.microsoft.com/office/powerpoint/2010/main" val="2840156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53</a:t>
            </a:fld>
            <a:endParaRPr lang="en-US"/>
          </a:p>
        </p:txBody>
      </p:sp>
    </p:spTree>
    <p:extLst>
      <p:ext uri="{BB962C8B-B14F-4D97-AF65-F5344CB8AC3E}">
        <p14:creationId xmlns:p14="http://schemas.microsoft.com/office/powerpoint/2010/main" val="935784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54</a:t>
            </a:fld>
            <a:endParaRPr lang="en-US"/>
          </a:p>
        </p:txBody>
      </p:sp>
    </p:spTree>
    <p:extLst>
      <p:ext uri="{BB962C8B-B14F-4D97-AF65-F5344CB8AC3E}">
        <p14:creationId xmlns:p14="http://schemas.microsoft.com/office/powerpoint/2010/main" val="346280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Logstash</a:t>
            </a:r>
            <a:r>
              <a:rPr lang="en-US" dirty="0"/>
              <a:t> and Log</a:t>
            </a:r>
            <a:r>
              <a:rPr lang="en-US" baseline="0" dirty="0"/>
              <a:t> shippers!!!!</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a:t>
            </a:fld>
            <a:endParaRPr lang="en-US"/>
          </a:p>
        </p:txBody>
      </p:sp>
    </p:spTree>
    <p:extLst>
      <p:ext uri="{BB962C8B-B14F-4D97-AF65-F5344CB8AC3E}">
        <p14:creationId xmlns:p14="http://schemas.microsoft.com/office/powerpoint/2010/main" val="289065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Logstash</a:t>
            </a:r>
            <a:r>
              <a:rPr lang="en-US" dirty="0"/>
              <a:t> and Log</a:t>
            </a:r>
            <a:r>
              <a:rPr lang="en-US" baseline="0" dirty="0"/>
              <a:t> shippers!!!!</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6</a:t>
            </a:fld>
            <a:endParaRPr lang="en-US"/>
          </a:p>
        </p:txBody>
      </p:sp>
    </p:spTree>
    <p:extLst>
      <p:ext uri="{BB962C8B-B14F-4D97-AF65-F5344CB8AC3E}">
        <p14:creationId xmlns:p14="http://schemas.microsoft.com/office/powerpoint/2010/main" val="3041824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V5.0 is RC1 now, and in good</a:t>
            </a:r>
            <a:r>
              <a:rPr lang="en-US" baseline="0" dirty="0"/>
              <a:t> shape.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Oh look, yet another round of new Logos.</a:t>
            </a:r>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7</a:t>
            </a:fld>
            <a:endParaRPr lang="en-US"/>
          </a:p>
        </p:txBody>
      </p:sp>
    </p:spTree>
    <p:extLst>
      <p:ext uri="{BB962C8B-B14F-4D97-AF65-F5344CB8AC3E}">
        <p14:creationId xmlns:p14="http://schemas.microsoft.com/office/powerpoint/2010/main" val="362320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Elastic</a:t>
            </a:r>
            <a:r>
              <a:rPr lang="en-US" baseline="0" dirty="0"/>
              <a:t> Cloud starts at $45 / month, has most the x-pack features.</a:t>
            </a:r>
          </a:p>
          <a:p>
            <a:r>
              <a:rPr lang="en-US" baseline="0" dirty="0"/>
              <a:t>Pricing on x-pack pricing for gold or platinum upon request.</a:t>
            </a:r>
          </a:p>
          <a:p>
            <a:r>
              <a:rPr lang="en-US" baseline="0" dirty="0"/>
              <a:t>Enterprise features, nice looking </a:t>
            </a:r>
            <a:r>
              <a:rPr lang="en-US" baseline="0" dirty="0" err="1"/>
              <a:t>gui</a:t>
            </a:r>
            <a:r>
              <a:rPr lang="en-US" baseline="0" dirty="0"/>
              <a:t> and a 14 day free no strings attached trial.</a:t>
            </a:r>
          </a:p>
          <a:p>
            <a:r>
              <a:rPr lang="en-US" baseline="0" dirty="0"/>
              <a:t>Monitoring is the only free component.</a:t>
            </a:r>
          </a:p>
        </p:txBody>
      </p:sp>
      <p:sp>
        <p:nvSpPr>
          <p:cNvPr id="4" name="Slide Number Placeholder 3"/>
          <p:cNvSpPr>
            <a:spLocks noGrp="1"/>
          </p:cNvSpPr>
          <p:nvPr>
            <p:ph type="sldNum" sz="quarter" idx="10"/>
          </p:nvPr>
        </p:nvSpPr>
        <p:spPr/>
        <p:txBody>
          <a:bodyPr/>
          <a:lstStyle/>
          <a:p>
            <a:fld id="{DDA778FC-FA54-473E-9FD4-59FB99FB2433}" type="slidenum">
              <a:rPr lang="en-US" smtClean="0"/>
              <a:t>8</a:t>
            </a:fld>
            <a:endParaRPr lang="en-US"/>
          </a:p>
        </p:txBody>
      </p:sp>
    </p:spTree>
    <p:extLst>
      <p:ext uri="{BB962C8B-B14F-4D97-AF65-F5344CB8AC3E}">
        <p14:creationId xmlns:p14="http://schemas.microsoft.com/office/powerpoint/2010/main" val="386030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Logstash</a:t>
            </a:r>
            <a:r>
              <a:rPr lang="en-US" baseline="0" dirty="0"/>
              <a:t> is very flexible, you can do HA and other configurations easily.</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9</a:t>
            </a:fld>
            <a:endParaRPr lang="en-US"/>
          </a:p>
        </p:txBody>
      </p:sp>
    </p:spTree>
    <p:extLst>
      <p:ext uri="{BB962C8B-B14F-4D97-AF65-F5344CB8AC3E}">
        <p14:creationId xmlns:p14="http://schemas.microsoft.com/office/powerpoint/2010/main" val="47017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DSL = Domain Specific Language</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10</a:t>
            </a:fld>
            <a:endParaRPr lang="en-US"/>
          </a:p>
        </p:txBody>
      </p:sp>
    </p:spTree>
    <p:extLst>
      <p:ext uri="{BB962C8B-B14F-4D97-AF65-F5344CB8AC3E}">
        <p14:creationId xmlns:p14="http://schemas.microsoft.com/office/powerpoint/2010/main" val="772607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wmf"/><Relationship Id="rId5" Type="http://schemas.openxmlformats.org/officeDocument/2006/relationships/image" Target="../media/image2.pn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wmf"/><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vmlDrawing" Target="../drawings/vmlDrawing2.v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wmf"/><Relationship Id="rId5" Type="http://schemas.openxmlformats.org/officeDocument/2006/relationships/oleObject" Target="../embeddings/oleObject4.bin"/><Relationship Id="rId6" Type="http://schemas.openxmlformats.org/officeDocument/2006/relationships/image" Target="../media/image5.wmf"/><Relationship Id="rId1" Type="http://schemas.openxmlformats.org/officeDocument/2006/relationships/vmlDrawing" Target="../drawings/vmlDrawing3.v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6.wmf"/><Relationship Id="rId1" Type="http://schemas.openxmlformats.org/officeDocument/2006/relationships/vmlDrawing" Target="../drawings/vmlDrawing4.v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wmf"/><Relationship Id="rId1" Type="http://schemas.openxmlformats.org/officeDocument/2006/relationships/vmlDrawing" Target="../drawings/vmlDrawing5.v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7.wmf"/><Relationship Id="rId1" Type="http://schemas.openxmlformats.org/officeDocument/2006/relationships/vmlDrawing" Target="../drawings/vmlDrawing6.v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7.wmf"/><Relationship Id="rId1" Type="http://schemas.openxmlformats.org/officeDocument/2006/relationships/vmlDrawing" Target="../drawings/vmlDrawing7.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userDrawn="1">
            <p:extLst>
              <p:ext uri="{D42A27DB-BD31-4B8C-83A1-F6EECF244321}">
                <p14:modId xmlns:p14="http://schemas.microsoft.com/office/powerpoint/2010/main" val="1567149822"/>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42020" name="Image" r:id="rId3" imgW="19149120" imgH="10767960" progId="Photoshop.Image.13">
                  <p:embed/>
                </p:oleObj>
              </mc:Choice>
              <mc:Fallback>
                <p:oleObj name="Image" r:id="rId3" imgW="19149120" imgH="10767960" progId="Photoshop.Image.13">
                  <p:embed/>
                  <p:pic>
                    <p:nvPicPr>
                      <p:cNvPr id="19" name="Object 18"/>
                      <p:cNvPicPr/>
                      <p:nvPr/>
                    </p:nvPicPr>
                    <p:blipFill>
                      <a:blip r:embed="rId4"/>
                      <a:stretch>
                        <a:fillRect/>
                      </a:stretch>
                    </p:blipFill>
                    <p:spPr>
                      <a:xfrm>
                        <a:off x="0" y="0"/>
                        <a:ext cx="12192000" cy="6858000"/>
                      </a:xfrm>
                      <a:prstGeom prst="rect">
                        <a:avLst/>
                      </a:prstGeom>
                    </p:spPr>
                  </p:pic>
                </p:oleObj>
              </mc:Fallback>
            </mc:AlternateContent>
          </a:graphicData>
        </a:graphic>
      </p:graphicFrame>
      <p:pic>
        <p:nvPicPr>
          <p:cNvPr id="10" name="Picture 9"/>
          <p:cNvPicPr>
            <a:picLocks noChangeAspect="1"/>
          </p:cNvPicPr>
          <p:nvPr userDrawn="1"/>
        </p:nvPicPr>
        <p: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p:blipFill>
        <p:spPr>
          <a:xfrm>
            <a:off x="455662" y="883227"/>
            <a:ext cx="11280677" cy="4904509"/>
          </a:xfrm>
          <a:prstGeom prst="rect">
            <a:avLst/>
          </a:prstGeom>
        </p:spPr>
      </p:pic>
      <p:sp>
        <p:nvSpPr>
          <p:cNvPr id="9" name="Rectangle 2"/>
          <p:cNvSpPr>
            <a:spLocks noGrp="1" noChangeArrowheads="1"/>
          </p:cNvSpPr>
          <p:nvPr>
            <p:ph type="ctrTitle"/>
          </p:nvPr>
        </p:nvSpPr>
        <p:spPr>
          <a:xfrm>
            <a:off x="1727200" y="1371600"/>
            <a:ext cx="8737600" cy="1828800"/>
          </a:xfrm>
        </p:spPr>
        <p:txBody>
          <a:bodyPr anchor="ctr" anchorCtr="0"/>
          <a:lstStyle>
            <a:lvl1pPr algn="ctr">
              <a:defRPr sz="2700" b="0">
                <a:solidFill>
                  <a:schemeClr val="tx1"/>
                </a:solidFill>
              </a:defRPr>
            </a:lvl1pPr>
          </a:lstStyle>
          <a:p>
            <a:r>
              <a:rPr lang="en-US" dirty="0"/>
              <a:t>Click to edit Master title style</a:t>
            </a:r>
          </a:p>
        </p:txBody>
      </p:sp>
      <p:sp>
        <p:nvSpPr>
          <p:cNvPr id="17" name="Text Placeholder 16"/>
          <p:cNvSpPr>
            <a:spLocks noGrp="1"/>
          </p:cNvSpPr>
          <p:nvPr>
            <p:ph type="body" sz="quarter" idx="10" hasCustomPrompt="1"/>
          </p:nvPr>
        </p:nvSpPr>
        <p:spPr>
          <a:xfrm>
            <a:off x="1727200" y="3505200"/>
            <a:ext cx="8737600" cy="533400"/>
          </a:xfrm>
        </p:spPr>
        <p:txBody>
          <a:bodyPr/>
          <a:lstStyle>
            <a:lvl1pPr marL="135731" marR="0" indent="-135731" algn="ctr" defTabSz="685800" rtl="0" eaLnBrk="1" fontAlgn="base" latinLnBrk="0" hangingPunct="1">
              <a:lnSpc>
                <a:spcPct val="100000"/>
              </a:lnSpc>
              <a:spcBef>
                <a:spcPct val="20000"/>
              </a:spcBef>
              <a:spcAft>
                <a:spcPct val="30000"/>
              </a:spcAft>
              <a:buClr>
                <a:schemeClr val="hlink"/>
              </a:buClr>
              <a:buSzTx/>
              <a:buFontTx/>
              <a:buNone/>
              <a:tabLst/>
              <a:defRPr kumimoji="0" lang="en-US" sz="1800" b="0" i="0" u="none" strike="noStrike" kern="0" cap="none" spc="0" normalizeH="0" baseline="0" noProof="0" smtClean="0">
                <a:ln>
                  <a:noFill/>
                </a:ln>
                <a:solidFill>
                  <a:schemeClr val="accent6"/>
                </a:solidFill>
                <a:effectLst/>
                <a:uLnTx/>
                <a:uFillTx/>
              </a:defRPr>
            </a:lvl1pPr>
          </a:lstStyle>
          <a:p>
            <a:pPr lvl="0"/>
            <a:r>
              <a:rPr lang="en-US" dirty="0"/>
              <a:t>Click to edit Master SUB title style</a:t>
            </a:r>
          </a:p>
        </p:txBody>
      </p:sp>
    </p:spTree>
    <p:extLst>
      <p:ext uri="{BB962C8B-B14F-4D97-AF65-F5344CB8AC3E}">
        <p14:creationId xmlns:p14="http://schemas.microsoft.com/office/powerpoint/2010/main" val="258554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150764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136530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AFBF70-C246-4F78-AAC1-10E47B64825F}"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4167397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AFBF70-C246-4F78-AAC1-10E47B64825F}"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314020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AFBF70-C246-4F78-AAC1-10E47B64825F}" type="datetimeFigureOut">
              <a:rPr lang="en-US" smtClean="0"/>
              <a:t>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370675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AFBF70-C246-4F78-AAC1-10E47B64825F}" type="datetimeFigureOut">
              <a:rPr lang="en-US" smtClean="0"/>
              <a:t>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3838687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AFBF70-C246-4F78-AAC1-10E47B64825F}" type="datetimeFigureOut">
              <a:rPr lang="en-US" smtClean="0"/>
              <a:t>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1639875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AFBF70-C246-4F78-AAC1-10E47B64825F}"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909309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AFBF70-C246-4F78-AAC1-10E47B64825F}"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828996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317571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userDrawn="1">
            <p:extLst>
              <p:ext uri="{D42A27DB-BD31-4B8C-83A1-F6EECF244321}">
                <p14:modId xmlns:p14="http://schemas.microsoft.com/office/powerpoint/2010/main" val="524264454"/>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43035" name="Image" r:id="rId3" imgW="19149120" imgH="10767960" progId="Photoshop.Image.13">
                  <p:embed/>
                </p:oleObj>
              </mc:Choice>
              <mc:Fallback>
                <p:oleObj name="Image" r:id="rId3" imgW="19149120" imgH="10767960" progId="Photoshop.Image.13">
                  <p:embed/>
                  <p:pic>
                    <p:nvPicPr>
                      <p:cNvPr id="19" name="Object 18"/>
                      <p:cNvPicPr/>
                      <p:nvPr/>
                    </p:nvPicPr>
                    <p:blipFill>
                      <a:blip r:embed="rId4"/>
                      <a:stretch>
                        <a:fillRect/>
                      </a:stretch>
                    </p:blipFill>
                    <p:spPr>
                      <a:xfrm>
                        <a:off x="0" y="0"/>
                        <a:ext cx="12192000" cy="6858000"/>
                      </a:xfrm>
                      <a:prstGeom prst="rect">
                        <a:avLst/>
                      </a:prstGeom>
                    </p:spPr>
                  </p:pic>
                </p:oleObj>
              </mc:Fallback>
            </mc:AlternateContent>
          </a:graphicData>
        </a:graphic>
      </p:graphicFrame>
      <p:pic>
        <p:nvPicPr>
          <p:cNvPr id="10" name="Picture 9"/>
          <p:cNvPicPr>
            <a:picLocks noChangeAspect="1"/>
          </p:cNvPicPr>
          <p:nvPr userDrawn="1"/>
        </p:nvPicPr>
        <p: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8527" y="609600"/>
            <a:ext cx="10054948" cy="5791200"/>
          </a:xfrm>
          <a:prstGeom prst="rect">
            <a:avLst/>
          </a:prstGeom>
        </p:spPr>
      </p:pic>
      <p:sp>
        <p:nvSpPr>
          <p:cNvPr id="11" name="Slide Number Placeholder 6"/>
          <p:cNvSpPr txBox="1">
            <a:spLocks/>
          </p:cNvSpPr>
          <p:nvPr/>
        </p:nvSpPr>
        <p:spPr>
          <a:xfrm>
            <a:off x="109729" y="6540649"/>
            <a:ext cx="844591" cy="305160"/>
          </a:xfrm>
          <a:prstGeom prst="rect">
            <a:avLst/>
          </a:prstGeom>
        </p:spPr>
        <p:txBody>
          <a:bodyPr vert="horz" lIns="68580" tIns="34290" rIns="68580" bIns="34290" rtlCol="0" anchor="ctr"/>
          <a:lstStyle>
            <a:lvl1pPr algn="r">
              <a:defRPr sz="12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94ED1C6C-9ECA-4830-8765-08143011A8AD}" type="slidenum">
              <a:rPr kumimoji="0" lang="en-US" sz="900" b="0" i="0" u="none" strike="noStrike" kern="1200" cap="none" spc="0" normalizeH="0" baseline="0" noProof="0" smtClean="0">
                <a:ln>
                  <a:noFill/>
                </a:ln>
                <a:solidFill>
                  <a:srgbClr val="323C41">
                    <a:tint val="75000"/>
                  </a:srgbClr>
                </a:solidFill>
                <a:effectLst/>
                <a:uLnTx/>
                <a:uFillTx/>
                <a:latin typeface="+mn-lt"/>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323C41">
                  <a:tint val="75000"/>
                </a:srgbClr>
              </a:solidFill>
              <a:effectLst/>
              <a:uLnTx/>
              <a:uFillTx/>
              <a:latin typeface="+mn-lt"/>
              <a:ea typeface="+mn-ea"/>
              <a:cs typeface="+mn-cs"/>
            </a:endParaRPr>
          </a:p>
        </p:txBody>
      </p:sp>
      <p:cxnSp>
        <p:nvCxnSpPr>
          <p:cNvPr id="14" name="Straight Connector 13"/>
          <p:cNvCxnSpPr/>
          <p:nvPr userDrawn="1"/>
        </p:nvCxnSpPr>
        <p:spPr>
          <a:xfrm>
            <a:off x="1676400" y="3429000"/>
            <a:ext cx="88392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0"/>
          </p:nvPr>
        </p:nvSpPr>
        <p:spPr>
          <a:xfrm>
            <a:off x="1727200" y="1447800"/>
            <a:ext cx="8737600" cy="1905000"/>
          </a:xfrm>
        </p:spPr>
        <p:txBody>
          <a:bodyPr anchor="b"/>
          <a:lstStyle>
            <a:lvl1pPr algn="ctr">
              <a:buNone/>
              <a:defRPr kumimoji="0" lang="en-US" sz="2700" b="0" i="0" u="none" strike="noStrike" kern="0" cap="none" spc="0" normalizeH="0" baseline="0" noProof="0" dirty="0" smtClean="0">
                <a:ln>
                  <a:noFill/>
                </a:ln>
                <a:solidFill>
                  <a:schemeClr val="tx1"/>
                </a:solidFill>
                <a:effectLst/>
                <a:uLnTx/>
                <a:uFillTx/>
                <a:latin typeface="+mj-lt"/>
                <a:ea typeface="+mj-ea"/>
                <a:cs typeface="+mj-cs"/>
              </a:defRPr>
            </a:lvl1pPr>
          </a:lstStyle>
          <a:p>
            <a:pPr lvl="0"/>
            <a:endParaRPr lang="en-US" dirty="0"/>
          </a:p>
        </p:txBody>
      </p:sp>
      <p:sp>
        <p:nvSpPr>
          <p:cNvPr id="20" name="Text Placeholder 19"/>
          <p:cNvSpPr>
            <a:spLocks noGrp="1"/>
          </p:cNvSpPr>
          <p:nvPr>
            <p:ph type="body" sz="quarter" idx="11"/>
          </p:nvPr>
        </p:nvSpPr>
        <p:spPr>
          <a:xfrm>
            <a:off x="1727200" y="3505200"/>
            <a:ext cx="8737600" cy="838200"/>
          </a:xfrm>
        </p:spPr>
        <p:txBody>
          <a:bodyPr/>
          <a:lstStyle>
            <a:lvl1pPr algn="ctr">
              <a:buNone/>
              <a:defRPr kumimoji="0" lang="en-US" sz="2100" b="0" i="0" u="none" strike="noStrike" kern="0" cap="none" spc="0" normalizeH="0" baseline="0" noProof="0" dirty="0" smtClean="0">
                <a:ln>
                  <a:noFill/>
                </a:ln>
                <a:solidFill>
                  <a:schemeClr val="accent6">
                    <a:lumMod val="75000"/>
                  </a:schemeClr>
                </a:solidFill>
                <a:effectLst/>
                <a:uLnTx/>
                <a:uFillTx/>
                <a:latin typeface="+mj-lt"/>
                <a:ea typeface="+mj-ea"/>
                <a:cs typeface="+mj-cs"/>
              </a:defRPr>
            </a:lvl1pPr>
          </a:lstStyle>
          <a:p>
            <a:pPr lvl="0"/>
            <a:endParaRPr lang="en-US" dirty="0"/>
          </a:p>
        </p:txBody>
      </p:sp>
    </p:spTree>
    <p:extLst>
      <p:ext uri="{BB962C8B-B14F-4D97-AF65-F5344CB8AC3E}">
        <p14:creationId xmlns:p14="http://schemas.microsoft.com/office/powerpoint/2010/main" val="47889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10974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nvGraphicFramePr>
        <p:xfrm>
          <a:off x="7052" y="1"/>
          <a:ext cx="12184949" cy="6858794"/>
        </p:xfrm>
        <a:graphic>
          <a:graphicData uri="http://schemas.openxmlformats.org/presentationml/2006/ole">
            <mc:AlternateContent xmlns:mc="http://schemas.openxmlformats.org/markup-compatibility/2006">
              <mc:Choice xmlns:v="urn:schemas-microsoft-com:vml" Requires="v">
                <p:oleObj spid="_x0000_s44087" name="Image" r:id="rId3" imgW="16253640" imgH="9142560" progId="Photoshop.Image.13">
                  <p:embed/>
                </p:oleObj>
              </mc:Choice>
              <mc:Fallback>
                <p:oleObj name="Image" r:id="rId3" imgW="16253640" imgH="9142560" progId="Photoshop.Image.13">
                  <p:embed/>
                  <p:pic>
                    <p:nvPicPr>
                      <p:cNvPr id="2" name="Object 1"/>
                      <p:cNvPicPr/>
                      <p:nvPr/>
                    </p:nvPicPr>
                    <p:blipFill>
                      <a:blip r:embed="rId4"/>
                      <a:stretch>
                        <a:fillRect/>
                      </a:stretch>
                    </p:blipFill>
                    <p:spPr>
                      <a:xfrm>
                        <a:off x="7052" y="1"/>
                        <a:ext cx="12184949" cy="6858794"/>
                      </a:xfrm>
                      <a:prstGeom prst="rect">
                        <a:avLst/>
                      </a:prstGeom>
                    </p:spPr>
                  </p:pic>
                </p:oleObj>
              </mc:Fallback>
            </mc:AlternateContent>
          </a:graphicData>
        </a:graphic>
      </p:graphicFrame>
      <p:sp>
        <p:nvSpPr>
          <p:cNvPr id="10" name="Rectangle 2"/>
          <p:cNvSpPr>
            <a:spLocks noGrp="1" noChangeArrowheads="1"/>
          </p:cNvSpPr>
          <p:nvPr>
            <p:ph type="ctrTitle"/>
          </p:nvPr>
        </p:nvSpPr>
        <p:spPr>
          <a:xfrm>
            <a:off x="304800" y="1066800"/>
            <a:ext cx="5384800" cy="2743200"/>
          </a:xfrm>
        </p:spPr>
        <p:txBody>
          <a:bodyPr anchor="b" anchorCtr="0"/>
          <a:lstStyle>
            <a:lvl1pPr algn="l">
              <a:defRPr sz="2700" b="0">
                <a:solidFill>
                  <a:schemeClr val="tx1"/>
                </a:solidFill>
              </a:defRPr>
            </a:lvl1pPr>
          </a:lstStyle>
          <a:p>
            <a:r>
              <a:rPr lang="en-US" dirty="0"/>
              <a:t>Click to edit Master title style</a:t>
            </a:r>
          </a:p>
        </p:txBody>
      </p:sp>
      <p:cxnSp>
        <p:nvCxnSpPr>
          <p:cNvPr id="13" name="Straight Connector 12"/>
          <p:cNvCxnSpPr/>
          <p:nvPr userDrawn="1"/>
        </p:nvCxnSpPr>
        <p:spPr>
          <a:xfrm>
            <a:off x="254000" y="3810000"/>
            <a:ext cx="54356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0"/>
          </p:nvPr>
        </p:nvSpPr>
        <p:spPr>
          <a:xfrm>
            <a:off x="304800" y="3962400"/>
            <a:ext cx="5384800" cy="533400"/>
          </a:xfrm>
          <a:noFill/>
          <a:ln w="9525">
            <a:noFill/>
            <a:miter lim="800000"/>
            <a:headEnd/>
            <a:tailEnd/>
          </a:ln>
          <a:effectLst/>
        </p:spPr>
        <p:txBody>
          <a:bodyPr vert="horz" wrap="square" lIns="0" tIns="45720" rIns="91440" bIns="45720" numCol="1" anchor="ctr" anchorCtr="0" compatLnSpc="1">
            <a:prstTxWarp prst="textNoShape">
              <a:avLst/>
            </a:prstTxWarp>
          </a:bodyPr>
          <a:lstStyle>
            <a:lvl1pPr>
              <a:buNone/>
              <a:defRPr kumimoji="0" lang="en-US" sz="2100" b="0" i="0" u="none" strike="noStrike" kern="0" cap="none" spc="0" normalizeH="0" baseline="0" noProof="0" dirty="0" smtClean="0">
                <a:ln>
                  <a:noFill/>
                </a:ln>
                <a:solidFill>
                  <a:schemeClr val="accent6"/>
                </a:solidFill>
                <a:effectLst/>
                <a:uLnTx/>
                <a:uFillTx/>
                <a:latin typeface="+mj-lt"/>
                <a:ea typeface="+mj-ea"/>
                <a:cs typeface="+mj-cs"/>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endParaRPr lang="en-US" dirty="0"/>
          </a:p>
        </p:txBody>
      </p:sp>
      <p:graphicFrame>
        <p:nvGraphicFramePr>
          <p:cNvPr id="3" name="Object 2"/>
          <p:cNvGraphicFramePr>
            <a:graphicFrameLocks noChangeAspect="1"/>
          </p:cNvGraphicFramePr>
          <p:nvPr userDrawn="1"/>
        </p:nvGraphicFramePr>
        <p:xfrm>
          <a:off x="6629400" y="2"/>
          <a:ext cx="5562600" cy="6887029"/>
        </p:xfrm>
        <a:graphic>
          <a:graphicData uri="http://schemas.openxmlformats.org/presentationml/2006/ole">
            <mc:AlternateContent xmlns:mc="http://schemas.openxmlformats.org/markup-compatibility/2006">
              <mc:Choice xmlns:v="urn:schemas-microsoft-com:vml" Requires="v">
                <p:oleObj spid="_x0000_s44088" name="Image" r:id="rId5" imgW="6628320" imgH="8202960" progId="Photoshop.Image.13">
                  <p:embed/>
                </p:oleObj>
              </mc:Choice>
              <mc:Fallback>
                <p:oleObj name="Image" r:id="rId5" imgW="6628320" imgH="8202960" progId="Photoshop.Image.13">
                  <p:embed/>
                  <p:pic>
                    <p:nvPicPr>
                      <p:cNvPr id="3" name="Object 2"/>
                      <p:cNvPicPr/>
                      <p:nvPr/>
                    </p:nvPicPr>
                    <p:blipFill>
                      <a:blip r:embed="rId6"/>
                      <a:stretch>
                        <a:fillRect/>
                      </a:stretch>
                    </p:blipFill>
                    <p:spPr>
                      <a:xfrm>
                        <a:off x="6629400" y="2"/>
                        <a:ext cx="5562600" cy="6887029"/>
                      </a:xfrm>
                      <a:prstGeom prst="rect">
                        <a:avLst/>
                      </a:prstGeom>
                    </p:spPr>
                  </p:pic>
                </p:oleObj>
              </mc:Fallback>
            </mc:AlternateContent>
          </a:graphicData>
        </a:graphic>
      </p:graphicFrame>
    </p:spTree>
    <p:extLst>
      <p:ext uri="{BB962C8B-B14F-4D97-AF65-F5344CB8AC3E}">
        <p14:creationId xmlns:p14="http://schemas.microsoft.com/office/powerpoint/2010/main" val="277037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nvGraphicFramePr>
        <p:xfrm>
          <a:off x="0" y="0"/>
          <a:ext cx="12192000" cy="6874670"/>
        </p:xfrm>
        <a:graphic>
          <a:graphicData uri="http://schemas.openxmlformats.org/presentationml/2006/ole">
            <mc:AlternateContent xmlns:mc="http://schemas.openxmlformats.org/markup-compatibility/2006">
              <mc:Choice xmlns:v="urn:schemas-microsoft-com:vml" Requires="v">
                <p:oleObj spid="_x0000_s45084" name="Image" r:id="rId3" imgW="16202880" imgH="9129960" progId="Photoshop.Image.13">
                  <p:embed/>
                </p:oleObj>
              </mc:Choice>
              <mc:Fallback>
                <p:oleObj name="Image" r:id="rId3" imgW="16202880" imgH="9129960" progId="Photoshop.Image.13">
                  <p:embed/>
                  <p:pic>
                    <p:nvPicPr>
                      <p:cNvPr id="2" name="Object 1"/>
                      <p:cNvPicPr/>
                      <p:nvPr/>
                    </p:nvPicPr>
                    <p:blipFill>
                      <a:blip r:embed="rId4"/>
                      <a:stretch>
                        <a:fillRect/>
                      </a:stretch>
                    </p:blipFill>
                    <p:spPr>
                      <a:xfrm>
                        <a:off x="0" y="0"/>
                        <a:ext cx="12192000" cy="6874670"/>
                      </a:xfrm>
                      <a:prstGeom prst="rect">
                        <a:avLst/>
                      </a:prstGeom>
                    </p:spPr>
                  </p:pic>
                </p:oleObj>
              </mc:Fallback>
            </mc:AlternateContent>
          </a:graphicData>
        </a:graphic>
      </p:graphicFrame>
      <p:sp>
        <p:nvSpPr>
          <p:cNvPr id="3" name="Content Placeholder 2"/>
          <p:cNvSpPr>
            <a:spLocks noGrp="1"/>
          </p:cNvSpPr>
          <p:nvPr>
            <p:ph idx="1"/>
          </p:nvPr>
        </p:nvSpPr>
        <p:spPr>
          <a:xfrm>
            <a:off x="624417" y="1905000"/>
            <a:ext cx="10972800" cy="41783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sz="440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249729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userDrawn="1"/>
        </p:nvGraphicFramePr>
        <p:xfrm>
          <a:off x="0" y="0"/>
          <a:ext cx="12192000" cy="6874670"/>
        </p:xfrm>
        <a:graphic>
          <a:graphicData uri="http://schemas.openxmlformats.org/presentationml/2006/ole">
            <mc:AlternateContent xmlns:mc="http://schemas.openxmlformats.org/markup-compatibility/2006">
              <mc:Choice xmlns:v="urn:schemas-microsoft-com:vml" Requires="v">
                <p:oleObj spid="_x0000_s46108" name="Image" r:id="rId3" imgW="16202880" imgH="9129960" progId="Photoshop.Image.13">
                  <p:embed/>
                </p:oleObj>
              </mc:Choice>
              <mc:Fallback>
                <p:oleObj name="Image" r:id="rId3" imgW="16202880" imgH="9129960" progId="Photoshop.Image.13">
                  <p:embed/>
                  <p:pic>
                    <p:nvPicPr>
                      <p:cNvPr id="9" name="Object 8"/>
                      <p:cNvPicPr/>
                      <p:nvPr/>
                    </p:nvPicPr>
                    <p:blipFill>
                      <a:blip r:embed="rId4"/>
                      <a:stretch>
                        <a:fillRect/>
                      </a:stretch>
                    </p:blipFill>
                    <p:spPr>
                      <a:xfrm>
                        <a:off x="0" y="0"/>
                        <a:ext cx="12192000" cy="6874670"/>
                      </a:xfrm>
                      <a:prstGeom prst="rect">
                        <a:avLst/>
                      </a:prstGeom>
                    </p:spPr>
                  </p:pic>
                </p:oleObj>
              </mc:Fallback>
            </mc:AlternateContent>
          </a:graphicData>
        </a:graphic>
      </p:graphicFrame>
      <p:sp>
        <p:nvSpPr>
          <p:cNvPr id="3" name="Content Placeholder 2"/>
          <p:cNvSpPr>
            <a:spLocks noGrp="1"/>
          </p:cNvSpPr>
          <p:nvPr>
            <p:ph idx="1"/>
          </p:nvPr>
        </p:nvSpPr>
        <p:spPr>
          <a:xfrm>
            <a:off x="624419" y="1905000"/>
            <a:ext cx="5369983" cy="42672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8" name="Content Placeholder 2"/>
          <p:cNvSpPr>
            <a:spLocks noGrp="1"/>
          </p:cNvSpPr>
          <p:nvPr>
            <p:ph idx="10"/>
          </p:nvPr>
        </p:nvSpPr>
        <p:spPr>
          <a:xfrm>
            <a:off x="6197600" y="1905000"/>
            <a:ext cx="5602816" cy="42672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486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nvGraphicFramePr>
        <p:xfrm>
          <a:off x="1" y="-9128"/>
          <a:ext cx="12192000" cy="6874669"/>
        </p:xfrm>
        <a:graphic>
          <a:graphicData uri="http://schemas.openxmlformats.org/presentationml/2006/ole">
            <mc:AlternateContent xmlns:mc="http://schemas.openxmlformats.org/markup-compatibility/2006">
              <mc:Choice xmlns:v="urn:schemas-microsoft-com:vml" Requires="v">
                <p:oleObj spid="_x0000_s47132" name="Image" r:id="rId3" imgW="16202880" imgH="9129960" progId="Photoshop.Image.13">
                  <p:embed/>
                </p:oleObj>
              </mc:Choice>
              <mc:Fallback>
                <p:oleObj name="Image" r:id="rId3" imgW="16202880" imgH="9129960" progId="Photoshop.Image.13">
                  <p:embed/>
                  <p:pic>
                    <p:nvPicPr>
                      <p:cNvPr id="2" name="Object 1"/>
                      <p:cNvPicPr/>
                      <p:nvPr/>
                    </p:nvPicPr>
                    <p:blipFill>
                      <a:blip r:embed="rId4"/>
                      <a:stretch>
                        <a:fillRect/>
                      </a:stretch>
                    </p:blipFill>
                    <p:spPr>
                      <a:xfrm>
                        <a:off x="1" y="-9128"/>
                        <a:ext cx="12192000" cy="6874669"/>
                      </a:xfrm>
                      <a:prstGeom prst="rect">
                        <a:avLst/>
                      </a:prstGeom>
                    </p:spPr>
                  </p:pic>
                </p:oleObj>
              </mc:Fallback>
            </mc:AlternateContent>
          </a:graphicData>
        </a:graphic>
      </p:graphicFrame>
      <p:sp>
        <p:nvSpPr>
          <p:cNvPr id="3" name="Content Placeholder 2"/>
          <p:cNvSpPr>
            <a:spLocks noGrp="1"/>
          </p:cNvSpPr>
          <p:nvPr>
            <p:ph idx="1"/>
          </p:nvPr>
        </p:nvSpPr>
        <p:spPr>
          <a:xfrm>
            <a:off x="624417" y="1371600"/>
            <a:ext cx="10972800" cy="47117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cxnSp>
        <p:nvCxnSpPr>
          <p:cNvPr id="14" name="Straight Connector 13"/>
          <p:cNvCxnSpPr/>
          <p:nvPr userDrawn="1"/>
        </p:nvCxnSpPr>
        <p:spPr>
          <a:xfrm>
            <a:off x="609600" y="1066800"/>
            <a:ext cx="10972800"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6791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userDrawn="1"/>
        </p:nvGraphicFramePr>
        <p:xfrm>
          <a:off x="1" y="-9128"/>
          <a:ext cx="12192000" cy="6874669"/>
        </p:xfrm>
        <a:graphic>
          <a:graphicData uri="http://schemas.openxmlformats.org/presentationml/2006/ole">
            <mc:AlternateContent xmlns:mc="http://schemas.openxmlformats.org/markup-compatibility/2006">
              <mc:Choice xmlns:v="urn:schemas-microsoft-com:vml" Requires="v">
                <p:oleObj spid="_x0000_s48156" name="Image" r:id="rId3" imgW="16202880" imgH="9129960" progId="Photoshop.Image.13">
                  <p:embed/>
                </p:oleObj>
              </mc:Choice>
              <mc:Fallback>
                <p:oleObj name="Image" r:id="rId3" imgW="16202880" imgH="9129960" progId="Photoshop.Image.13">
                  <p:embed/>
                  <p:pic>
                    <p:nvPicPr>
                      <p:cNvPr id="14" name="Object 13"/>
                      <p:cNvPicPr/>
                      <p:nvPr/>
                    </p:nvPicPr>
                    <p:blipFill>
                      <a:blip r:embed="rId4"/>
                      <a:stretch>
                        <a:fillRect/>
                      </a:stretch>
                    </p:blipFill>
                    <p:spPr>
                      <a:xfrm>
                        <a:off x="1" y="-9128"/>
                        <a:ext cx="12192000" cy="6874669"/>
                      </a:xfrm>
                      <a:prstGeom prst="rect">
                        <a:avLst/>
                      </a:prstGeom>
                    </p:spPr>
                  </p:pic>
                </p:oleObj>
              </mc:Fallback>
            </mc:AlternateContent>
          </a:graphicData>
        </a:graphic>
      </p:graphicFrame>
      <p:sp>
        <p:nvSpPr>
          <p:cNvPr id="3" name="Content Placeholder 2"/>
          <p:cNvSpPr>
            <a:spLocks noGrp="1"/>
          </p:cNvSpPr>
          <p:nvPr>
            <p:ph idx="1"/>
          </p:nvPr>
        </p:nvSpPr>
        <p:spPr>
          <a:xfrm>
            <a:off x="624419" y="1371600"/>
            <a:ext cx="5369983"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8" name="Content Placeholder 2"/>
          <p:cNvSpPr>
            <a:spLocks noGrp="1"/>
          </p:cNvSpPr>
          <p:nvPr>
            <p:ph idx="10"/>
          </p:nvPr>
        </p:nvSpPr>
        <p:spPr>
          <a:xfrm>
            <a:off x="6197600" y="1371600"/>
            <a:ext cx="5602816"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a:xfrm>
            <a:off x="609600" y="1066800"/>
            <a:ext cx="10972800"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254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417" y="1371600"/>
            <a:ext cx="10972800" cy="47117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10" name="Straight Connector 9"/>
          <p:cNvCxnSpPr/>
          <p:nvPr userDrawn="1"/>
        </p:nvCxnSpPr>
        <p:spPr>
          <a:xfrm>
            <a:off x="609600" y="1066800"/>
            <a:ext cx="10972800"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850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624419" y="1371600"/>
            <a:ext cx="5369983"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0" name="Content Placeholder 2"/>
          <p:cNvSpPr>
            <a:spLocks noGrp="1"/>
          </p:cNvSpPr>
          <p:nvPr>
            <p:ph idx="10"/>
          </p:nvPr>
        </p:nvSpPr>
        <p:spPr>
          <a:xfrm>
            <a:off x="6197600" y="1371600"/>
            <a:ext cx="5602816"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a:xfrm>
            <a:off x="609600" y="1066800"/>
            <a:ext cx="10972800"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52815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609600" y="304803"/>
            <a:ext cx="109728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sp>
        <p:nvSpPr>
          <p:cNvPr id="20483" name="Rectangle 3"/>
          <p:cNvSpPr>
            <a:spLocks noGrp="1" noChangeArrowheads="1"/>
          </p:cNvSpPr>
          <p:nvPr>
            <p:ph type="body" idx="1"/>
          </p:nvPr>
        </p:nvSpPr>
        <p:spPr bwMode="auto">
          <a:xfrm>
            <a:off x="624417" y="1905000"/>
            <a:ext cx="10972800" cy="41783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txBox="1">
            <a:spLocks/>
          </p:cNvSpPr>
          <p:nvPr/>
        </p:nvSpPr>
        <p:spPr>
          <a:xfrm>
            <a:off x="109729" y="6540649"/>
            <a:ext cx="844591" cy="305160"/>
          </a:xfrm>
          <a:prstGeom prst="rect">
            <a:avLst/>
          </a:prstGeom>
        </p:spPr>
        <p:txBody>
          <a:bodyPr vert="horz" lIns="68580" tIns="34290" rIns="68580" bIns="34290" rtlCol="0" anchor="ctr"/>
          <a:lstStyle>
            <a:lvl1pPr algn="r">
              <a:defRPr sz="12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94ED1C6C-9ECA-4830-8765-08143011A8AD}" type="slidenum">
              <a:rPr kumimoji="0" lang="en-US" sz="900" b="0" i="0" u="none" strike="noStrike" kern="1200" cap="none" spc="0" normalizeH="0" baseline="0" noProof="0" smtClean="0">
                <a:ln>
                  <a:noFill/>
                </a:ln>
                <a:solidFill>
                  <a:srgbClr val="323C41">
                    <a:tint val="75000"/>
                  </a:srgbClr>
                </a:solidFill>
                <a:effectLst/>
                <a:uLnTx/>
                <a:uFillTx/>
                <a:latin typeface="+mn-lt"/>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323C41">
                  <a:tint val="75000"/>
                </a:srgbClr>
              </a:solidFill>
              <a:effectLst/>
              <a:uLnTx/>
              <a:uFillTx/>
              <a:latin typeface="+mn-lt"/>
              <a:ea typeface="+mn-ea"/>
              <a:cs typeface="+mn-cs"/>
            </a:endParaRPr>
          </a:p>
        </p:txBody>
      </p:sp>
    </p:spTree>
    <p:extLst>
      <p:ext uri="{BB962C8B-B14F-4D97-AF65-F5344CB8AC3E}">
        <p14:creationId xmlns:p14="http://schemas.microsoft.com/office/powerpoint/2010/main" val="355130622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2100" b="0">
          <a:solidFill>
            <a:schemeClr val="tx1"/>
          </a:solidFill>
          <a:latin typeface="+mj-lt"/>
          <a:ea typeface="+mj-ea"/>
          <a:cs typeface="+mj-cs"/>
        </a:defRPr>
      </a:lvl1pPr>
      <a:lvl2pPr algn="l" rtl="0" eaLnBrk="1" fontAlgn="base" hangingPunct="1">
        <a:spcBef>
          <a:spcPct val="0"/>
        </a:spcBef>
        <a:spcAft>
          <a:spcPct val="0"/>
        </a:spcAft>
        <a:defRPr sz="2250" b="1">
          <a:solidFill>
            <a:schemeClr val="tx2"/>
          </a:solidFill>
          <a:latin typeface="Trebuchet MS" pitchFamily="34" charset="0"/>
          <a:cs typeface="Arial" charset="0"/>
        </a:defRPr>
      </a:lvl2pPr>
      <a:lvl3pPr algn="l" rtl="0" eaLnBrk="1" fontAlgn="base" hangingPunct="1">
        <a:spcBef>
          <a:spcPct val="0"/>
        </a:spcBef>
        <a:spcAft>
          <a:spcPct val="0"/>
        </a:spcAft>
        <a:defRPr sz="2250" b="1">
          <a:solidFill>
            <a:schemeClr val="tx2"/>
          </a:solidFill>
          <a:latin typeface="Trebuchet MS" pitchFamily="34" charset="0"/>
          <a:cs typeface="Arial" charset="0"/>
        </a:defRPr>
      </a:lvl3pPr>
      <a:lvl4pPr algn="l" rtl="0" eaLnBrk="1" fontAlgn="base" hangingPunct="1">
        <a:spcBef>
          <a:spcPct val="0"/>
        </a:spcBef>
        <a:spcAft>
          <a:spcPct val="0"/>
        </a:spcAft>
        <a:defRPr sz="2250" b="1">
          <a:solidFill>
            <a:schemeClr val="tx2"/>
          </a:solidFill>
          <a:latin typeface="Trebuchet MS" pitchFamily="34" charset="0"/>
          <a:cs typeface="Arial" charset="0"/>
        </a:defRPr>
      </a:lvl4pPr>
      <a:lvl5pPr algn="l" rtl="0" eaLnBrk="1" fontAlgn="base" hangingPunct="1">
        <a:spcBef>
          <a:spcPct val="0"/>
        </a:spcBef>
        <a:spcAft>
          <a:spcPct val="0"/>
        </a:spcAft>
        <a:defRPr sz="2250" b="1">
          <a:solidFill>
            <a:schemeClr val="tx2"/>
          </a:solidFill>
          <a:latin typeface="Trebuchet MS" pitchFamily="34" charset="0"/>
          <a:cs typeface="Arial" charset="0"/>
        </a:defRPr>
      </a:lvl5pPr>
      <a:lvl6pPr marL="342900" algn="l" rtl="0" eaLnBrk="1" fontAlgn="base" hangingPunct="1">
        <a:spcBef>
          <a:spcPct val="0"/>
        </a:spcBef>
        <a:spcAft>
          <a:spcPct val="0"/>
        </a:spcAft>
        <a:defRPr sz="2250" b="1">
          <a:solidFill>
            <a:schemeClr val="tx2"/>
          </a:solidFill>
          <a:latin typeface="Trebuchet MS" pitchFamily="34" charset="0"/>
          <a:cs typeface="Arial" charset="0"/>
        </a:defRPr>
      </a:lvl6pPr>
      <a:lvl7pPr marL="685800" algn="l" rtl="0" eaLnBrk="1" fontAlgn="base" hangingPunct="1">
        <a:spcBef>
          <a:spcPct val="0"/>
        </a:spcBef>
        <a:spcAft>
          <a:spcPct val="0"/>
        </a:spcAft>
        <a:defRPr sz="2250" b="1">
          <a:solidFill>
            <a:schemeClr val="tx2"/>
          </a:solidFill>
          <a:latin typeface="Trebuchet MS" pitchFamily="34" charset="0"/>
          <a:cs typeface="Arial" charset="0"/>
        </a:defRPr>
      </a:lvl7pPr>
      <a:lvl8pPr marL="1028700" algn="l" rtl="0" eaLnBrk="1" fontAlgn="base" hangingPunct="1">
        <a:spcBef>
          <a:spcPct val="0"/>
        </a:spcBef>
        <a:spcAft>
          <a:spcPct val="0"/>
        </a:spcAft>
        <a:defRPr sz="2250" b="1">
          <a:solidFill>
            <a:schemeClr val="tx2"/>
          </a:solidFill>
          <a:latin typeface="Trebuchet MS" pitchFamily="34" charset="0"/>
          <a:cs typeface="Arial" charset="0"/>
        </a:defRPr>
      </a:lvl8pPr>
      <a:lvl9pPr marL="1371600" algn="l" rtl="0" eaLnBrk="1" fontAlgn="base" hangingPunct="1">
        <a:spcBef>
          <a:spcPct val="0"/>
        </a:spcBef>
        <a:spcAft>
          <a:spcPct val="0"/>
        </a:spcAft>
        <a:defRPr sz="2250" b="1">
          <a:solidFill>
            <a:schemeClr val="tx2"/>
          </a:solidFill>
          <a:latin typeface="Trebuchet MS" pitchFamily="34" charset="0"/>
          <a:cs typeface="Arial" charset="0"/>
        </a:defRPr>
      </a:lvl9pPr>
    </p:titleStyle>
    <p:body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267891" indent="-130969"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472679" indent="-136922" algn="l" rtl="0" eaLnBrk="1" fontAlgn="base" hangingPunct="1">
        <a:spcBef>
          <a:spcPct val="20000"/>
        </a:spcBef>
        <a:spcAft>
          <a:spcPct val="30000"/>
        </a:spcAft>
        <a:buChar char="•"/>
        <a:defRPr>
          <a:solidFill>
            <a:schemeClr val="tx1"/>
          </a:solidFill>
          <a:latin typeface="+mn-lt"/>
          <a:cs typeface="+mn-cs"/>
        </a:defRPr>
      </a:lvl3pPr>
      <a:lvl4pPr marL="671513" indent="-136922" algn="l" rtl="0" eaLnBrk="1" fontAlgn="base" hangingPunct="1">
        <a:spcBef>
          <a:spcPct val="20000"/>
        </a:spcBef>
        <a:spcAft>
          <a:spcPct val="30000"/>
        </a:spcAft>
        <a:buChar char="–"/>
        <a:defRPr sz="1200">
          <a:solidFill>
            <a:schemeClr val="tx1"/>
          </a:solidFill>
          <a:latin typeface="+mn-lt"/>
          <a:cs typeface="+mn-cs"/>
        </a:defRPr>
      </a:lvl4pPr>
      <a:lvl5pPr marL="809625" indent="-138113"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0359208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6.png"/><Relationship Id="rId5" Type="http://schemas.openxmlformats.org/officeDocument/2006/relationships/oleObject" Target="../embeddings/oleObject21.bin"/><Relationship Id="rId6" Type="http://schemas.openxmlformats.org/officeDocument/2006/relationships/image" Target="../media/image25.wmf"/><Relationship Id="rId1" Type="http://schemas.openxmlformats.org/officeDocument/2006/relationships/vmlDrawing" Target="../drawings/vmlDrawing15.vml"/><Relationship Id="rId2"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22.bin"/><Relationship Id="rId5" Type="http://schemas.openxmlformats.org/officeDocument/2006/relationships/image" Target="../media/image29.wmf"/><Relationship Id="rId6" Type="http://schemas.openxmlformats.org/officeDocument/2006/relationships/image" Target="../media/image30.png"/><Relationship Id="rId7" Type="http://schemas.openxmlformats.org/officeDocument/2006/relationships/image" Target="../media/image31.gif"/><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vmlDrawing" Target="../drawings/vmlDrawing16.vml"/><Relationship Id="rId2"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23.bin"/><Relationship Id="rId5" Type="http://schemas.openxmlformats.org/officeDocument/2006/relationships/image" Target="../media/image40.wmf"/><Relationship Id="rId6" Type="http://schemas.openxmlformats.org/officeDocument/2006/relationships/oleObject" Target="../embeddings/oleObject24.bin"/><Relationship Id="rId7" Type="http://schemas.openxmlformats.org/officeDocument/2006/relationships/image" Target="../media/image41.wmf"/><Relationship Id="rId8" Type="http://schemas.openxmlformats.org/officeDocument/2006/relationships/oleObject" Target="../embeddings/oleObject25.bin"/><Relationship Id="rId9" Type="http://schemas.openxmlformats.org/officeDocument/2006/relationships/image" Target="../media/image42.wmf"/><Relationship Id="rId1" Type="http://schemas.openxmlformats.org/officeDocument/2006/relationships/vmlDrawing" Target="../drawings/vmlDrawing17.vml"/><Relationship Id="rId2"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9.bin"/><Relationship Id="rId5" Type="http://schemas.openxmlformats.org/officeDocument/2006/relationships/image" Target="../media/image10.wmf"/><Relationship Id="rId6" Type="http://schemas.openxmlformats.org/officeDocument/2006/relationships/image" Target="../media/image12.png"/><Relationship Id="rId7" Type="http://schemas.openxmlformats.org/officeDocument/2006/relationships/oleObject" Target="../embeddings/oleObject10.bin"/><Relationship Id="rId8" Type="http://schemas.openxmlformats.org/officeDocument/2006/relationships/image" Target="../media/image11.wmf"/><Relationship Id="rId9" Type="http://schemas.openxmlformats.org/officeDocument/2006/relationships/image" Target="../media/image13.png"/><Relationship Id="rId1" Type="http://schemas.openxmlformats.org/officeDocument/2006/relationships/vmlDrawing" Target="../drawings/vmlDrawing8.vml"/><Relationship Id="rId2"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43.wmf"/><Relationship Id="rId1" Type="http://schemas.openxmlformats.org/officeDocument/2006/relationships/vmlDrawing" Target="../drawings/vmlDrawing18.vml"/><Relationship Id="rId2"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27.bin"/><Relationship Id="rId5" Type="http://schemas.openxmlformats.org/officeDocument/2006/relationships/image" Target="../media/image44.wmf"/><Relationship Id="rId1" Type="http://schemas.openxmlformats.org/officeDocument/2006/relationships/vmlDrawing" Target="../drawings/vmlDrawing19.vml"/><Relationship Id="rId2"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28.bin"/><Relationship Id="rId5" Type="http://schemas.openxmlformats.org/officeDocument/2006/relationships/image" Target="../media/image45.wmf"/><Relationship Id="rId6" Type="http://schemas.openxmlformats.org/officeDocument/2006/relationships/oleObject" Target="../embeddings/oleObject29.bin"/><Relationship Id="rId7" Type="http://schemas.openxmlformats.org/officeDocument/2006/relationships/image" Target="../media/image46.wmf"/><Relationship Id="rId8" Type="http://schemas.openxmlformats.org/officeDocument/2006/relationships/oleObject" Target="../embeddings/oleObject30.bin"/><Relationship Id="rId9" Type="http://schemas.openxmlformats.org/officeDocument/2006/relationships/image" Target="../media/image47.wmf"/><Relationship Id="rId1" Type="http://schemas.openxmlformats.org/officeDocument/2006/relationships/vmlDrawing" Target="../drawings/vmlDrawing20.vml"/><Relationship Id="rId2"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1.bin"/><Relationship Id="rId5" Type="http://schemas.openxmlformats.org/officeDocument/2006/relationships/image" Target="../media/image14.wmf"/><Relationship Id="rId6" Type="http://schemas.openxmlformats.org/officeDocument/2006/relationships/image" Target="../media/image15.png"/><Relationship Id="rId1" Type="http://schemas.openxmlformats.org/officeDocument/2006/relationships/vmlDrawing" Target="../drawings/vmlDrawing9.vml"/><Relationship Id="rId2"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53.wmf"/><Relationship Id="rId1" Type="http://schemas.openxmlformats.org/officeDocument/2006/relationships/vmlDrawing" Target="../drawings/vmlDrawing21.vml"/><Relationship Id="rId2"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40.wmf"/><Relationship Id="rId5" Type="http://schemas.openxmlformats.org/officeDocument/2006/relationships/oleObject" Target="../embeddings/oleObject33.bin"/><Relationship Id="rId6" Type="http://schemas.openxmlformats.org/officeDocument/2006/relationships/image" Target="../media/image41.wmf"/><Relationship Id="rId7" Type="http://schemas.openxmlformats.org/officeDocument/2006/relationships/oleObject" Target="../embeddings/oleObject34.bin"/><Relationship Id="rId8" Type="http://schemas.openxmlformats.org/officeDocument/2006/relationships/image" Target="../media/image42.wmf"/><Relationship Id="rId1" Type="http://schemas.openxmlformats.org/officeDocument/2006/relationships/vmlDrawing" Target="../drawings/vmlDrawing22.vml"/><Relationship Id="rId2"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35.bin"/><Relationship Id="rId5" Type="http://schemas.openxmlformats.org/officeDocument/2006/relationships/image" Target="../media/image55.wmf"/><Relationship Id="rId6" Type="http://schemas.openxmlformats.org/officeDocument/2006/relationships/oleObject" Target="../embeddings/oleObject36.bin"/><Relationship Id="rId7" Type="http://schemas.openxmlformats.org/officeDocument/2006/relationships/image" Target="../media/image56.wmf"/><Relationship Id="rId1" Type="http://schemas.openxmlformats.org/officeDocument/2006/relationships/vmlDrawing" Target="../drawings/vmlDrawing23.vml"/><Relationship Id="rId2"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59.png"/><Relationship Id="rId5" Type="http://schemas.openxmlformats.org/officeDocument/2006/relationships/oleObject" Target="../embeddings/oleObject37.bin"/><Relationship Id="rId6" Type="http://schemas.openxmlformats.org/officeDocument/2006/relationships/image" Target="../media/image58.wmf"/><Relationship Id="rId1" Type="http://schemas.openxmlformats.org/officeDocument/2006/relationships/vmlDrawing" Target="../drawings/vmlDrawing24.vml"/><Relationship Id="rId2"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61.gif"/><Relationship Id="rId5" Type="http://schemas.openxmlformats.org/officeDocument/2006/relationships/image" Target="../media/image62.png"/><Relationship Id="rId6" Type="http://schemas.openxmlformats.org/officeDocument/2006/relationships/oleObject" Target="../embeddings/oleObject38.bin"/><Relationship Id="rId7" Type="http://schemas.openxmlformats.org/officeDocument/2006/relationships/image" Target="../media/image60.wmf"/><Relationship Id="rId1" Type="http://schemas.openxmlformats.org/officeDocument/2006/relationships/vmlDrawing" Target="../drawings/vmlDrawing25.vml"/><Relationship Id="rId2"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39.bin"/><Relationship Id="rId5" Type="http://schemas.openxmlformats.org/officeDocument/2006/relationships/image" Target="../media/image64.wmf"/><Relationship Id="rId1" Type="http://schemas.openxmlformats.org/officeDocument/2006/relationships/vmlDrawing" Target="../drawings/vmlDrawing26.vml"/><Relationship Id="rId2"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40.bin"/><Relationship Id="rId5" Type="http://schemas.openxmlformats.org/officeDocument/2006/relationships/image" Target="../media/image66.wmf"/><Relationship Id="rId1" Type="http://schemas.openxmlformats.org/officeDocument/2006/relationships/vmlDrawing" Target="../drawings/vmlDrawing27.vml"/><Relationship Id="rId2"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1.bin"/><Relationship Id="rId4" Type="http://schemas.openxmlformats.org/officeDocument/2006/relationships/image" Target="../media/image67.wmf"/><Relationship Id="rId1" Type="http://schemas.openxmlformats.org/officeDocument/2006/relationships/vmlDrawing" Target="../drawings/vmlDrawing28.vml"/><Relationship Id="rId2"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68.wmf"/><Relationship Id="rId1" Type="http://schemas.openxmlformats.org/officeDocument/2006/relationships/vmlDrawing" Target="../drawings/vmlDrawing29.vml"/><Relationship Id="rId2"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2.bin"/><Relationship Id="rId5" Type="http://schemas.openxmlformats.org/officeDocument/2006/relationships/image" Target="../media/image16.wmf"/><Relationship Id="rId6" Type="http://schemas.openxmlformats.org/officeDocument/2006/relationships/oleObject" Target="../embeddings/oleObject13.bin"/><Relationship Id="rId7" Type="http://schemas.openxmlformats.org/officeDocument/2006/relationships/image" Target="../media/image17.wmf"/><Relationship Id="rId8" Type="http://schemas.openxmlformats.org/officeDocument/2006/relationships/oleObject" Target="../embeddings/oleObject14.bin"/><Relationship Id="rId9" Type="http://schemas.openxmlformats.org/officeDocument/2006/relationships/image" Target="../media/image18.wmf"/><Relationship Id="rId10" Type="http://schemas.openxmlformats.org/officeDocument/2006/relationships/oleObject" Target="../embeddings/oleObject15.bin"/><Relationship Id="rId11" Type="http://schemas.openxmlformats.org/officeDocument/2006/relationships/image" Target="../media/image19.wmf"/><Relationship Id="rId1" Type="http://schemas.openxmlformats.org/officeDocument/2006/relationships/vmlDrawing" Target="../drawings/vmlDrawing10.vml"/><Relationship Id="rId2"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hyperlink" Target="http://aepod.com/" TargetMode="External"/><Relationship Id="rId4" Type="http://schemas.openxmlformats.org/officeDocument/2006/relationships/image" Target="../media/image72.jpeg"/><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6.bin"/><Relationship Id="rId5" Type="http://schemas.openxmlformats.org/officeDocument/2006/relationships/image" Target="../media/image20.w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7.bin"/><Relationship Id="rId5" Type="http://schemas.openxmlformats.org/officeDocument/2006/relationships/image" Target="../media/image21.wmf"/><Relationship Id="rId1" Type="http://schemas.openxmlformats.org/officeDocument/2006/relationships/vmlDrawing" Target="../drawings/vmlDrawing12.vml"/><Relationship Id="rId2"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8.bin"/><Relationship Id="rId5" Type="http://schemas.openxmlformats.org/officeDocument/2006/relationships/image" Target="../media/image22.wmf"/><Relationship Id="rId6" Type="http://schemas.openxmlformats.org/officeDocument/2006/relationships/oleObject" Target="../embeddings/oleObject19.bin"/><Relationship Id="rId7" Type="http://schemas.openxmlformats.org/officeDocument/2006/relationships/image" Target="../media/image23.wmf"/><Relationship Id="rId1" Type="http://schemas.openxmlformats.org/officeDocument/2006/relationships/vmlDrawing" Target="../drawings/vmlDrawing13.vml"/><Relationship Id="rId2"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20.bin"/><Relationship Id="rId5" Type="http://schemas.openxmlformats.org/officeDocument/2006/relationships/image" Target="../media/image24.wmf"/><Relationship Id="rId1" Type="http://schemas.openxmlformats.org/officeDocument/2006/relationships/vmlDrawing" Target="../drawings/vmlDrawing14.vml"/><Relationship Id="rId2"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3630" y="1816603"/>
            <a:ext cx="6553200" cy="1371600"/>
          </a:xfrm>
        </p:spPr>
        <p:txBody>
          <a:bodyPr/>
          <a:lstStyle/>
          <a:p>
            <a:pPr algn="l"/>
            <a:r>
              <a:rPr lang="en-US" sz="3200" dirty="0"/>
              <a:t>ELK:</a:t>
            </a:r>
            <a:br>
              <a:rPr lang="en-US" sz="3200" dirty="0"/>
            </a:br>
            <a:r>
              <a:rPr lang="en-US" sz="3200" dirty="0"/>
              <a:t>Ruminating On Logs</a:t>
            </a:r>
            <a:br>
              <a:rPr lang="en-US" sz="3200" dirty="0"/>
            </a:br>
            <a:endParaRPr lang="en-US" sz="3200" dirty="0"/>
          </a:p>
        </p:txBody>
      </p:sp>
      <p:sp>
        <p:nvSpPr>
          <p:cNvPr id="3" name="Subtitle 2"/>
          <p:cNvSpPr>
            <a:spLocks noGrp="1"/>
          </p:cNvSpPr>
          <p:nvPr>
            <p:ph type="body" sz="quarter" idx="10"/>
          </p:nvPr>
        </p:nvSpPr>
        <p:spPr>
          <a:xfrm>
            <a:off x="1093630" y="2788153"/>
            <a:ext cx="6553200" cy="400050"/>
          </a:xfrm>
        </p:spPr>
        <p:txBody>
          <a:bodyPr/>
          <a:lstStyle/>
          <a:p>
            <a:pPr algn="l"/>
            <a:r>
              <a:rPr lang="en-US" sz="2000" dirty="0" err="1"/>
              <a:t>Elasticsearch</a:t>
            </a:r>
            <a:r>
              <a:rPr lang="en-US" sz="2000" dirty="0"/>
              <a:t>, </a:t>
            </a:r>
            <a:r>
              <a:rPr lang="en-US" sz="2000" dirty="0" err="1"/>
              <a:t>Logstash</a:t>
            </a:r>
            <a:r>
              <a:rPr lang="en-US" sz="2000" dirty="0"/>
              <a:t> &amp; </a:t>
            </a:r>
            <a:r>
              <a:rPr lang="en-US" sz="2000" dirty="0" err="1"/>
              <a:t>Kibana</a:t>
            </a:r>
            <a:endParaRPr lang="en-US" sz="2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987" y="1370595"/>
            <a:ext cx="5695309" cy="3797638"/>
          </a:xfrm>
          <a:prstGeom prst="rect">
            <a:avLst/>
          </a:prstGeom>
        </p:spPr>
      </p:pic>
      <p:sp>
        <p:nvSpPr>
          <p:cNvPr id="7" name="TextBox 6"/>
          <p:cNvSpPr txBox="1"/>
          <p:nvPr/>
        </p:nvSpPr>
        <p:spPr bwMode="auto">
          <a:xfrm>
            <a:off x="8822486" y="4304479"/>
            <a:ext cx="1223282" cy="184666"/>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sz="750" dirty="0">
                <a:solidFill>
                  <a:schemeClr val="accent4"/>
                </a:solidFill>
                <a:latin typeface="Adobe Arabic" panose="02040503050201020203" pitchFamily="18" charset="-78"/>
                <a:cs typeface="Adobe Arabic" panose="02040503050201020203" pitchFamily="18" charset="-78"/>
              </a:rPr>
              <a:t>iStock.com/</a:t>
            </a:r>
            <a:r>
              <a:rPr lang="en-US" sz="750" dirty="0" err="1">
                <a:solidFill>
                  <a:schemeClr val="accent4"/>
                </a:solidFill>
                <a:latin typeface="Adobe Arabic" panose="02040503050201020203" pitchFamily="18" charset="-78"/>
                <a:cs typeface="Adobe Arabic" panose="02040503050201020203" pitchFamily="18" charset="-78"/>
              </a:rPr>
              <a:t>SBTheGreenMan</a:t>
            </a:r>
            <a:endParaRPr lang="en-US" sz="750" kern="0" dirty="0">
              <a:solidFill>
                <a:schemeClr val="accent4"/>
              </a:solidFill>
              <a:latin typeface="Adobe Arabic" panose="02040503050201020203" pitchFamily="18" charset="-78"/>
              <a:ea typeface="+mj-ea"/>
              <a:cs typeface="Adobe Arabic" panose="02040503050201020203" pitchFamily="18" charset="-78"/>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1963" y="3807327"/>
            <a:ext cx="3190875" cy="1038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6438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838200" y="1773184"/>
            <a:ext cx="5372100" cy="4373615"/>
          </a:xfrm>
        </p:spPr>
        <p:txBody>
          <a:bodyPr>
            <a:normAutofit/>
          </a:bodyPr>
          <a:lstStyle/>
          <a:p>
            <a:r>
              <a:rPr lang="en-US" sz="2400" dirty="0"/>
              <a:t>Open Source</a:t>
            </a:r>
          </a:p>
          <a:p>
            <a:r>
              <a:rPr lang="en-US" sz="2400" dirty="0"/>
              <a:t>Search/Index Server</a:t>
            </a:r>
          </a:p>
          <a:p>
            <a:r>
              <a:rPr lang="en-US" sz="2400" dirty="0"/>
              <a:t>Distributed Multitenant Full-Text Search</a:t>
            </a:r>
          </a:p>
          <a:p>
            <a:r>
              <a:rPr lang="en-US" sz="2400" dirty="0"/>
              <a:t>Built on top of Apache Lucene</a:t>
            </a:r>
          </a:p>
          <a:p>
            <a:r>
              <a:rPr lang="en-US" sz="2400" dirty="0"/>
              <a:t>Restful API</a:t>
            </a:r>
          </a:p>
          <a:p>
            <a:r>
              <a:rPr lang="en-US" sz="2400" dirty="0"/>
              <a:t>Schema Free</a:t>
            </a:r>
          </a:p>
          <a:p>
            <a:r>
              <a:rPr lang="en-US" sz="2400" dirty="0"/>
              <a:t>Highly Available / Clusters Easily</a:t>
            </a:r>
          </a:p>
          <a:p>
            <a:r>
              <a:rPr lang="en-US" sz="2400" dirty="0" err="1"/>
              <a:t>json</a:t>
            </a:r>
            <a:r>
              <a:rPr lang="en-US" sz="2400" dirty="0"/>
              <a:t> Query DSL exposes Lucene’s query syntax</a:t>
            </a:r>
          </a:p>
          <a:p>
            <a:endParaRPr lang="en-US" sz="2400" dirty="0"/>
          </a:p>
          <a:p>
            <a:endParaRPr lang="en-US" sz="2400" dirty="0"/>
          </a:p>
        </p:txBody>
      </p:sp>
      <p:sp>
        <p:nvSpPr>
          <p:cNvPr id="5" name="Rectangle 4"/>
          <p:cNvSpPr/>
          <p:nvPr/>
        </p:nvSpPr>
        <p:spPr>
          <a:xfrm>
            <a:off x="8015574" y="6337459"/>
            <a:ext cx="8352851" cy="369332"/>
          </a:xfrm>
          <a:prstGeom prst="rect">
            <a:avLst/>
          </a:prstGeom>
        </p:spPr>
        <p:txBody>
          <a:bodyPr wrap="square">
            <a:spAutoFit/>
          </a:bodyPr>
          <a:lstStyle/>
          <a:p>
            <a:r>
              <a:rPr lang="en-US" dirty="0"/>
              <a:t>https://github.com/elastic/elasticsearch</a:t>
            </a:r>
          </a:p>
        </p:txBody>
      </p:sp>
      <p:sp>
        <p:nvSpPr>
          <p:cNvPr id="4" name="Rectangle 3"/>
          <p:cNvSpPr/>
          <p:nvPr/>
        </p:nvSpPr>
        <p:spPr>
          <a:xfrm>
            <a:off x="857251" y="705113"/>
            <a:ext cx="2431733" cy="598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342" name="Picture 6" descr="https://camo.githubusercontent.com/970d309f5d85621a6c0b9e6ce0e82d2eca049c23/687474703a2f2f692e696d6775722e636f6d2f786c3178676a6d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476698"/>
            <a:ext cx="3398750" cy="10553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extLst>
              <p:ext uri="{D42A27DB-BD31-4B8C-83A1-F6EECF244321}">
                <p14:modId xmlns:p14="http://schemas.microsoft.com/office/powerpoint/2010/main" val="3461989579"/>
              </p:ext>
            </p:extLst>
          </p:nvPr>
        </p:nvGraphicFramePr>
        <p:xfrm>
          <a:off x="6476212" y="1388150"/>
          <a:ext cx="5441197" cy="4110950"/>
        </p:xfrm>
        <a:graphic>
          <a:graphicData uri="http://schemas.openxmlformats.org/presentationml/2006/ole">
            <mc:AlternateContent xmlns:mc="http://schemas.openxmlformats.org/markup-compatibility/2006">
              <mc:Choice xmlns:v="urn:schemas-microsoft-com:vml" Requires="v">
                <p:oleObj spid="_x0000_s13365" name="Image" r:id="rId5" imgW="6539400" imgH="4939560" progId="Photoshop.Image.13">
                  <p:embed/>
                </p:oleObj>
              </mc:Choice>
              <mc:Fallback>
                <p:oleObj name="Image" r:id="rId5" imgW="6539400" imgH="4939560" progId="Photoshop.Image.13">
                  <p:embed/>
                  <p:pic>
                    <p:nvPicPr>
                      <p:cNvPr id="0" name=""/>
                      <p:cNvPicPr/>
                      <p:nvPr/>
                    </p:nvPicPr>
                    <p:blipFill>
                      <a:blip r:embed="rId6"/>
                      <a:stretch>
                        <a:fillRect/>
                      </a:stretch>
                    </p:blipFill>
                    <p:spPr>
                      <a:xfrm>
                        <a:off x="6476212" y="1388150"/>
                        <a:ext cx="5441197" cy="4110950"/>
                      </a:xfrm>
                      <a:prstGeom prst="rect">
                        <a:avLst/>
                      </a:prstGeom>
                    </p:spPr>
                  </p:pic>
                </p:oleObj>
              </mc:Fallback>
            </mc:AlternateContent>
          </a:graphicData>
        </a:graphic>
      </p:graphicFrame>
    </p:spTree>
    <p:extLst>
      <p:ext uri="{BB962C8B-B14F-4D97-AF65-F5344CB8AC3E}">
        <p14:creationId xmlns:p14="http://schemas.microsoft.com/office/powerpoint/2010/main" val="357899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endParaRPr lang="en-US" dirty="0"/>
          </a:p>
        </p:txBody>
      </p:sp>
      <p:sp>
        <p:nvSpPr>
          <p:cNvPr id="3" name="Content Placeholder 2"/>
          <p:cNvSpPr>
            <a:spLocks noGrp="1"/>
          </p:cNvSpPr>
          <p:nvPr>
            <p:ph idx="1"/>
          </p:nvPr>
        </p:nvSpPr>
        <p:spPr>
          <a:xfrm>
            <a:off x="585385" y="1851713"/>
            <a:ext cx="5348054" cy="4642728"/>
          </a:xfrm>
        </p:spPr>
        <p:txBody>
          <a:bodyPr>
            <a:normAutofit fontScale="85000" lnSpcReduction="20000"/>
          </a:bodyPr>
          <a:lstStyle/>
          <a:p>
            <a:r>
              <a:rPr lang="en-US" dirty="0"/>
              <a:t>Data Collection Engine</a:t>
            </a:r>
            <a:br>
              <a:rPr lang="en-US" dirty="0"/>
            </a:br>
            <a:endParaRPr lang="en-US" dirty="0"/>
          </a:p>
          <a:p>
            <a:r>
              <a:rPr lang="en-US" dirty="0"/>
              <a:t>Unifies Disparate Data</a:t>
            </a:r>
            <a:br>
              <a:rPr lang="en-US" dirty="0"/>
            </a:br>
            <a:endParaRPr lang="en-US" dirty="0"/>
          </a:p>
          <a:p>
            <a:r>
              <a:rPr lang="en-US" dirty="0"/>
              <a:t>Ingestion Workhorse for ELK</a:t>
            </a:r>
            <a:br>
              <a:rPr lang="en-US" dirty="0"/>
            </a:br>
            <a:endParaRPr lang="en-US" dirty="0"/>
          </a:p>
          <a:p>
            <a:r>
              <a:rPr lang="en-US" dirty="0"/>
              <a:t>Pluggable Pipeline: </a:t>
            </a:r>
          </a:p>
          <a:p>
            <a:pPr lvl="1"/>
            <a:r>
              <a:rPr lang="en-US" dirty="0"/>
              <a:t>Inputs/Filters/Outputs</a:t>
            </a:r>
          </a:p>
          <a:p>
            <a:pPr lvl="1"/>
            <a:r>
              <a:rPr lang="en-US" dirty="0"/>
              <a:t>Mix and Match as needed</a:t>
            </a:r>
            <a:br>
              <a:rPr lang="en-US" dirty="0"/>
            </a:br>
            <a:endParaRPr lang="en-US" dirty="0"/>
          </a:p>
          <a:p>
            <a:r>
              <a:rPr lang="en-US" dirty="0"/>
              <a:t>100’s of Extensions and Integrations</a:t>
            </a:r>
          </a:p>
          <a:p>
            <a:pPr lvl="1"/>
            <a:r>
              <a:rPr lang="en-US" dirty="0"/>
              <a:t>Consume web services</a:t>
            </a:r>
          </a:p>
          <a:p>
            <a:pPr lvl="1"/>
            <a:r>
              <a:rPr lang="en-US" dirty="0"/>
              <a:t>Use </a:t>
            </a:r>
            <a:r>
              <a:rPr lang="en-US" dirty="0" err="1"/>
              <a:t>Webhooks</a:t>
            </a:r>
            <a:r>
              <a:rPr lang="en-US" dirty="0"/>
              <a:t> (</a:t>
            </a:r>
            <a:r>
              <a:rPr lang="en-US" dirty="0" err="1"/>
              <a:t>Github,Jira,Slack</a:t>
            </a:r>
            <a:r>
              <a:rPr lang="en-US" dirty="0"/>
              <a:t>)</a:t>
            </a:r>
          </a:p>
          <a:p>
            <a:pPr lvl="1"/>
            <a:r>
              <a:rPr lang="en-US" dirty="0"/>
              <a:t>Capture HTTP Endpoints to monitor web applications.</a:t>
            </a:r>
          </a:p>
          <a:p>
            <a:endParaRPr lang="en-US" dirty="0"/>
          </a:p>
        </p:txBody>
      </p:sp>
      <p:pic>
        <p:nvPicPr>
          <p:cNvPr id="2060" name="Picture 12" descr="http://images.delcampe.com/img_large/auction/000/087/301/317_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7312" y="688715"/>
            <a:ext cx="4936488" cy="3213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967826" y="6333417"/>
            <a:ext cx="3526004" cy="369332"/>
          </a:xfrm>
          <a:prstGeom prst="rect">
            <a:avLst/>
          </a:prstGeom>
        </p:spPr>
        <p:txBody>
          <a:bodyPr wrap="square">
            <a:spAutoFit/>
          </a:bodyPr>
          <a:lstStyle/>
          <a:p>
            <a:r>
              <a:rPr lang="en-US" dirty="0"/>
              <a:t>https://github.com/elastic/logstash</a:t>
            </a:r>
          </a:p>
        </p:txBody>
      </p:sp>
      <p:sp>
        <p:nvSpPr>
          <p:cNvPr id="5" name="Rectangle 4"/>
          <p:cNvSpPr/>
          <p:nvPr/>
        </p:nvSpPr>
        <p:spPr>
          <a:xfrm>
            <a:off x="528047" y="688715"/>
            <a:ext cx="2588895" cy="7115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67" name="Picture 19" descr="http://logz.io/wp-content/uploads/2015/12/logstash-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25" y="365125"/>
            <a:ext cx="3134531" cy="11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185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741274561"/>
              </p:ext>
            </p:extLst>
          </p:nvPr>
        </p:nvGraphicFramePr>
        <p:xfrm>
          <a:off x="7775630" y="397294"/>
          <a:ext cx="4212451" cy="2990587"/>
        </p:xfrm>
        <a:graphic>
          <a:graphicData uri="http://schemas.openxmlformats.org/presentationml/2006/ole">
            <mc:AlternateContent xmlns:mc="http://schemas.openxmlformats.org/markup-compatibility/2006">
              <mc:Choice xmlns:v="urn:schemas-microsoft-com:vml" Requires="v">
                <p:oleObj spid="_x0000_s1176" name="Image" r:id="rId4" imgW="7619040" imgH="5409360" progId="Photoshop.Image.13">
                  <p:embed/>
                </p:oleObj>
              </mc:Choice>
              <mc:Fallback>
                <p:oleObj name="Image" r:id="rId4" imgW="7619040" imgH="5409360" progId="Photoshop.Image.13">
                  <p:embed/>
                  <p:pic>
                    <p:nvPicPr>
                      <p:cNvPr id="0" name=""/>
                      <p:cNvPicPr/>
                      <p:nvPr/>
                    </p:nvPicPr>
                    <p:blipFill>
                      <a:blip r:embed="rId5"/>
                      <a:stretch>
                        <a:fillRect/>
                      </a:stretch>
                    </p:blipFill>
                    <p:spPr>
                      <a:xfrm>
                        <a:off x="7775630" y="397294"/>
                        <a:ext cx="4212451" cy="2990587"/>
                      </a:xfrm>
                      <a:prstGeom prst="rect">
                        <a:avLst/>
                      </a:prstGeom>
                    </p:spPr>
                  </p:pic>
                </p:oleObj>
              </mc:Fallback>
            </mc:AlternateContent>
          </a:graphicData>
        </a:graphic>
      </p:graphicFrame>
      <p:sp>
        <p:nvSpPr>
          <p:cNvPr id="2" name="Title 1"/>
          <p:cNvSpPr>
            <a:spLocks noGrp="1"/>
          </p:cNvSpPr>
          <p:nvPr>
            <p:ph type="title"/>
          </p:nvPr>
        </p:nvSpPr>
        <p:spPr>
          <a:xfrm>
            <a:off x="1320052" y="407412"/>
            <a:ext cx="7886700" cy="994172"/>
          </a:xfrm>
        </p:spPr>
        <p:txBody>
          <a:bodyPr/>
          <a:lstStyle/>
          <a:p>
            <a:r>
              <a:rPr lang="en-US" dirty="0"/>
              <a:t>Beats</a:t>
            </a:r>
          </a:p>
        </p:txBody>
      </p:sp>
      <p:sp>
        <p:nvSpPr>
          <p:cNvPr id="3" name="Content Placeholder 2"/>
          <p:cNvSpPr>
            <a:spLocks noGrp="1"/>
          </p:cNvSpPr>
          <p:nvPr>
            <p:ph idx="1"/>
          </p:nvPr>
        </p:nvSpPr>
        <p:spPr>
          <a:xfrm>
            <a:off x="626757" y="1582029"/>
            <a:ext cx="5915025" cy="2474388"/>
          </a:xfrm>
        </p:spPr>
        <p:txBody>
          <a:bodyPr>
            <a:normAutofit fontScale="77500" lnSpcReduction="20000"/>
          </a:bodyPr>
          <a:lstStyle/>
          <a:p>
            <a:r>
              <a:rPr lang="en-US" dirty="0"/>
              <a:t>Lightweight  - Smaller CPU / memory footprint</a:t>
            </a:r>
          </a:p>
          <a:p>
            <a:r>
              <a:rPr lang="en-US" dirty="0"/>
              <a:t>Suitable for system metrics and logs.</a:t>
            </a:r>
          </a:p>
          <a:p>
            <a:r>
              <a:rPr lang="en-US" dirty="0"/>
              <a:t>Configuration is easy, one simple YAML</a:t>
            </a:r>
          </a:p>
          <a:p>
            <a:r>
              <a:rPr lang="en-US" dirty="0"/>
              <a:t>Hook it into </a:t>
            </a:r>
            <a:r>
              <a:rPr lang="en-US" dirty="0" err="1"/>
              <a:t>Elasticsearch</a:t>
            </a:r>
            <a:r>
              <a:rPr lang="en-US" dirty="0"/>
              <a:t> Directly</a:t>
            </a:r>
          </a:p>
          <a:p>
            <a:r>
              <a:rPr lang="en-US" dirty="0"/>
              <a:t>Use </a:t>
            </a:r>
            <a:r>
              <a:rPr lang="en-US" dirty="0" err="1"/>
              <a:t>Logstash</a:t>
            </a:r>
            <a:r>
              <a:rPr lang="en-US" dirty="0"/>
              <a:t> to enrich and transport </a:t>
            </a:r>
          </a:p>
          <a:p>
            <a:r>
              <a:rPr lang="en-US" dirty="0" err="1"/>
              <a:t>libbeat</a:t>
            </a:r>
            <a:r>
              <a:rPr lang="en-US" dirty="0"/>
              <a:t> and plugins are written entirely in </a:t>
            </a:r>
            <a:r>
              <a:rPr lang="en-US" dirty="0" err="1"/>
              <a:t>Golang</a:t>
            </a:r>
            <a:endParaRPr lang="en-US" dirty="0"/>
          </a:p>
          <a:p>
            <a:pPr marL="0" indent="0">
              <a:buNone/>
            </a:pPr>
            <a:endParaRPr lang="en-US" dirty="0"/>
          </a:p>
          <a:p>
            <a:endParaRPr lang="en-US" dirty="0"/>
          </a:p>
          <a:p>
            <a:endParaRPr lang="en-US" dirty="0"/>
          </a:p>
          <a:p>
            <a:endParaRPr lang="en-US" dirty="0"/>
          </a:p>
        </p:txBody>
      </p:sp>
      <p:pic>
        <p:nvPicPr>
          <p:cNvPr id="1028" name="Picture 4" descr="https://www.elastic.co/assets/bltbdd3db766780b321/beats%20platfor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9216" y="4056417"/>
            <a:ext cx="4779264" cy="2505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amo.githubusercontent.com/67650d812b1334908a1bd34be896705fc4665eca/687474703a2f2f6b6579677261706869782e636f6d2f6769746875622f476f2d676f706865722d566563746f722f696d616765732f676f706865725f73616d706c652e676966"/>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835" y="3953843"/>
            <a:ext cx="287021" cy="3372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8813723" y="6306113"/>
            <a:ext cx="3537585" cy="369332"/>
          </a:xfrm>
          <a:prstGeom prst="rect">
            <a:avLst/>
          </a:prstGeom>
        </p:spPr>
        <p:txBody>
          <a:bodyPr wrap="square">
            <a:spAutoFit/>
          </a:bodyPr>
          <a:lstStyle/>
          <a:p>
            <a:r>
              <a:rPr lang="en-US" dirty="0"/>
              <a:t>https://github.com/elastic/beats</a:t>
            </a:r>
          </a:p>
        </p:txBody>
      </p:sp>
      <p:pic>
        <p:nvPicPr>
          <p:cNvPr id="1068" name="Picture 44" descr="https://www.elastic.co/assets/blta0704dc7d7ce357e/icon-packetbea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1811" y="676722"/>
            <a:ext cx="724861" cy="724862"/>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https://static-www.elastic.co/assets/blt107a82f78ec7e357/beats-petals.png?q=5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4967" y="457889"/>
            <a:ext cx="1363337" cy="8980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927183" y="3387881"/>
            <a:ext cx="3909344" cy="523220"/>
          </a:xfrm>
          <a:prstGeom prst="rect">
            <a:avLst/>
          </a:prstGeom>
          <a:noFill/>
        </p:spPr>
        <p:txBody>
          <a:bodyPr wrap="square" rtlCol="0">
            <a:spAutoFit/>
          </a:bodyPr>
          <a:lstStyle/>
          <a:p>
            <a:pPr algn="ctr"/>
            <a:r>
              <a:rPr lang="en-US" sz="1400" dirty="0"/>
              <a:t>Introducing Beats: P-Diddy and Dr. Dre </a:t>
            </a:r>
            <a:br>
              <a:rPr lang="en-US" sz="1400" dirty="0"/>
            </a:br>
            <a:r>
              <a:rPr lang="en-US" sz="1400" dirty="0"/>
              <a:t>showing </a:t>
            </a:r>
            <a:r>
              <a:rPr lang="en-US" sz="1400" dirty="0" err="1"/>
              <a:t>Kibana</a:t>
            </a:r>
            <a:r>
              <a:rPr lang="en-US" sz="1400" dirty="0"/>
              <a:t> Dashboard</a:t>
            </a:r>
          </a:p>
        </p:txBody>
      </p:sp>
    </p:spTree>
    <p:extLst>
      <p:ext uri="{BB962C8B-B14F-4D97-AF65-F5344CB8AC3E}">
        <p14:creationId xmlns:p14="http://schemas.microsoft.com/office/powerpoint/2010/main" val="426843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614431" y="1514293"/>
            <a:ext cx="5128865" cy="4842835"/>
          </a:xfrm>
        </p:spPr>
        <p:txBody>
          <a:bodyPr>
            <a:normAutofit/>
          </a:bodyPr>
          <a:lstStyle/>
          <a:p>
            <a:r>
              <a:rPr lang="en-US" sz="2400" dirty="0"/>
              <a:t>Flexible visualization and exploration tool</a:t>
            </a:r>
          </a:p>
          <a:p>
            <a:r>
              <a:rPr lang="en-US" sz="2400" dirty="0"/>
              <a:t>Dashboards and widgets make sharing visualizations possible</a:t>
            </a:r>
          </a:p>
          <a:p>
            <a:r>
              <a:rPr lang="en-US" sz="2400" dirty="0"/>
              <a:t>Seamless integration with </a:t>
            </a:r>
            <a:r>
              <a:rPr lang="en-US" sz="2400" dirty="0" err="1"/>
              <a:t>Elasticsearch</a:t>
            </a:r>
            <a:endParaRPr lang="en-US" sz="2400" dirty="0"/>
          </a:p>
          <a:p>
            <a:r>
              <a:rPr lang="en-US" sz="2400" dirty="0"/>
              <a:t>Learn </a:t>
            </a:r>
            <a:r>
              <a:rPr lang="en-US" sz="2400" dirty="0" err="1"/>
              <a:t>Elasticsearch</a:t>
            </a:r>
            <a:r>
              <a:rPr lang="en-US" sz="2400" dirty="0"/>
              <a:t> Rest API using the visualizer</a:t>
            </a:r>
          </a:p>
        </p:txBody>
      </p:sp>
      <p:sp>
        <p:nvSpPr>
          <p:cNvPr id="4" name="Rectangle 3"/>
          <p:cNvSpPr/>
          <p:nvPr/>
        </p:nvSpPr>
        <p:spPr>
          <a:xfrm>
            <a:off x="7075986" y="6357128"/>
            <a:ext cx="3537585" cy="369332"/>
          </a:xfrm>
          <a:prstGeom prst="rect">
            <a:avLst/>
          </a:prstGeom>
        </p:spPr>
        <p:txBody>
          <a:bodyPr wrap="square">
            <a:spAutoFit/>
          </a:bodyPr>
          <a:lstStyle/>
          <a:p>
            <a:r>
              <a:rPr lang="en-US" dirty="0"/>
              <a:t>https://github.com/elastic/kibana</a:t>
            </a:r>
          </a:p>
        </p:txBody>
      </p:sp>
      <p:pic>
        <p:nvPicPr>
          <p:cNvPr id="15362" name="Picture 2" descr="https://pbs.twimg.com/media/CBCTTITWsAAh_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514" y="290075"/>
            <a:ext cx="4544174" cy="259884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i-think-it.net/wp-content/uploads/2015/03/kibana-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31" y="580088"/>
            <a:ext cx="3300413" cy="5786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49470" y="2963637"/>
            <a:ext cx="4458261" cy="276999"/>
          </a:xfrm>
          <a:prstGeom prst="rect">
            <a:avLst/>
          </a:prstGeom>
          <a:noFill/>
        </p:spPr>
        <p:txBody>
          <a:bodyPr wrap="square" rtlCol="0">
            <a:spAutoFit/>
          </a:bodyPr>
          <a:lstStyle/>
          <a:p>
            <a:pPr algn="ctr"/>
            <a:r>
              <a:rPr lang="en-US" sz="1200" dirty="0"/>
              <a:t>Typical Kabana Dashboard: Showing Nginx Proxy information</a:t>
            </a:r>
          </a:p>
        </p:txBody>
      </p:sp>
      <p:pic>
        <p:nvPicPr>
          <p:cNvPr id="11" name="Picture 232" descr="http://logz.io/wp-content/uploads/2015/11/nginx-business-intellige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514" y="3685963"/>
            <a:ext cx="4544174" cy="21665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46730" y="5817335"/>
            <a:ext cx="3877481" cy="461665"/>
          </a:xfrm>
          <a:prstGeom prst="rect">
            <a:avLst/>
          </a:prstGeom>
          <a:noFill/>
        </p:spPr>
        <p:txBody>
          <a:bodyPr wrap="square" rtlCol="0">
            <a:spAutoFit/>
          </a:bodyPr>
          <a:lstStyle/>
          <a:p>
            <a:pPr algn="ctr"/>
            <a:r>
              <a:rPr lang="en-US" sz="1200" dirty="0"/>
              <a:t>Nginx Response Visualization from: http://logz.io/learn/complete-guide-elk-stack/</a:t>
            </a:r>
          </a:p>
        </p:txBody>
      </p:sp>
    </p:spTree>
    <p:extLst>
      <p:ext uri="{BB962C8B-B14F-4D97-AF65-F5344CB8AC3E}">
        <p14:creationId xmlns:p14="http://schemas.microsoft.com/office/powerpoint/2010/main" val="325948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Challenges</a:t>
            </a:r>
          </a:p>
        </p:txBody>
      </p:sp>
      <p:sp>
        <p:nvSpPr>
          <p:cNvPr id="3" name="Content Placeholder 2"/>
          <p:cNvSpPr>
            <a:spLocks noGrp="1"/>
          </p:cNvSpPr>
          <p:nvPr>
            <p:ph idx="1"/>
          </p:nvPr>
        </p:nvSpPr>
        <p:spPr>
          <a:xfrm>
            <a:off x="838200" y="1674496"/>
            <a:ext cx="5249636" cy="4468604"/>
          </a:xfrm>
        </p:spPr>
        <p:txBody>
          <a:bodyPr>
            <a:normAutofit fontScale="92500"/>
          </a:bodyPr>
          <a:lstStyle/>
          <a:p>
            <a:r>
              <a:rPr lang="en-US" dirty="0"/>
              <a:t>Setup and architecture complexity</a:t>
            </a:r>
          </a:p>
          <a:p>
            <a:r>
              <a:rPr lang="en-US" dirty="0"/>
              <a:t>Mapping and indexing</a:t>
            </a:r>
          </a:p>
          <a:p>
            <a:pPr lvl="1"/>
            <a:r>
              <a:rPr lang="en-US" dirty="0"/>
              <a:t>Conflicts with naming</a:t>
            </a:r>
          </a:p>
          <a:p>
            <a:pPr lvl="1"/>
            <a:r>
              <a:rPr lang="en-US" dirty="0"/>
              <a:t>Log types and integration</a:t>
            </a:r>
          </a:p>
          <a:p>
            <a:r>
              <a:rPr lang="en-US" dirty="0"/>
              <a:t>Capacity issues</a:t>
            </a:r>
          </a:p>
          <a:p>
            <a:pPr lvl="1"/>
            <a:r>
              <a:rPr lang="en-US" dirty="0"/>
              <a:t>Disk usage over time</a:t>
            </a:r>
          </a:p>
          <a:p>
            <a:pPr lvl="1"/>
            <a:r>
              <a:rPr lang="en-US" dirty="0"/>
              <a:t>Latency on log parsing</a:t>
            </a:r>
          </a:p>
          <a:p>
            <a:pPr lvl="1"/>
            <a:r>
              <a:rPr lang="en-US" dirty="0"/>
              <a:t>Issues with overburdened log </a:t>
            </a:r>
            <a:r>
              <a:rPr lang="en-US" dirty="0" smtClean="0"/>
              <a:t>servers</a:t>
            </a:r>
            <a:endParaRPr lang="en-US" dirty="0"/>
          </a:p>
          <a:p>
            <a:r>
              <a:rPr lang="en-US" dirty="0"/>
              <a:t>Logging cluster health</a:t>
            </a:r>
          </a:p>
          <a:p>
            <a:r>
              <a:rPr lang="en-US" dirty="0"/>
              <a:t>Cost of infrastructure and upkeep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8439" y="841248"/>
            <a:ext cx="3895361" cy="2597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http://www.foresthistory.org/ASPNET/Policy/Fire/Suppression/FHS5536_t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439" y="3915039"/>
            <a:ext cx="3892775" cy="2228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647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descr="http://logz.io/wp-content/uploads/2015/09/logzi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91" y="273221"/>
            <a:ext cx="4162802" cy="16575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1252" y="1847076"/>
            <a:ext cx="6699622" cy="3980168"/>
          </a:xfrm>
        </p:spPr>
        <p:txBody>
          <a:bodyPr>
            <a:normAutofit/>
          </a:bodyPr>
          <a:lstStyle/>
          <a:p>
            <a:r>
              <a:rPr lang="en-US" sz="2600" dirty="0"/>
              <a:t>ELK as a Service</a:t>
            </a:r>
          </a:p>
          <a:p>
            <a:r>
              <a:rPr lang="en-US" sz="2600" dirty="0"/>
              <a:t>5 Minutes setup – Just plug in your shippers</a:t>
            </a:r>
          </a:p>
          <a:p>
            <a:r>
              <a:rPr lang="en-US" sz="2600" dirty="0"/>
              <a:t>14 day no strings attached trial</a:t>
            </a:r>
          </a:p>
          <a:p>
            <a:r>
              <a:rPr lang="en-US" sz="2600" dirty="0"/>
              <a:t>Feature Rich Enterprise-Grade ELK</a:t>
            </a:r>
          </a:p>
          <a:p>
            <a:pPr lvl="1">
              <a:buFont typeface="Wingdings" panose="05000000000000000000" pitchFamily="2" charset="2"/>
              <a:buChar char="ü"/>
            </a:pPr>
            <a:r>
              <a:rPr lang="en-US" dirty="0"/>
              <a:t>Alerts</a:t>
            </a:r>
          </a:p>
          <a:p>
            <a:pPr lvl="1">
              <a:buFont typeface="Wingdings" panose="05000000000000000000" pitchFamily="2" charset="2"/>
              <a:buChar char="ü"/>
            </a:pPr>
            <a:r>
              <a:rPr lang="en-US" dirty="0"/>
              <a:t>S3 Archiving</a:t>
            </a:r>
          </a:p>
          <a:p>
            <a:pPr lvl="1">
              <a:buFont typeface="Wingdings" panose="05000000000000000000" pitchFamily="2" charset="2"/>
              <a:buChar char="ü"/>
            </a:pPr>
            <a:r>
              <a:rPr lang="en-US" dirty="0"/>
              <a:t>Multi-User Support</a:t>
            </a:r>
          </a:p>
          <a:p>
            <a:pPr lvl="1">
              <a:buFont typeface="Wingdings" panose="05000000000000000000" pitchFamily="2" charset="2"/>
              <a:buChar char="ü"/>
            </a:pPr>
            <a:r>
              <a:rPr lang="en-US" dirty="0"/>
              <a:t>Reporting</a:t>
            </a:r>
          </a:p>
          <a:p>
            <a:pPr lvl="1">
              <a:buFont typeface="Wingdings" panose="05000000000000000000" pitchFamily="2" charset="2"/>
              <a:buChar char="ü"/>
            </a:pPr>
            <a:r>
              <a:rPr lang="en-US" dirty="0"/>
              <a:t>Cognitive Insights</a:t>
            </a:r>
          </a:p>
          <a:p>
            <a:pPr lvl="1"/>
            <a:endParaRPr lang="en-US" dirty="0"/>
          </a:p>
        </p:txBody>
      </p:sp>
      <p:grpSp>
        <p:nvGrpSpPr>
          <p:cNvPr id="5" name="Group 4"/>
          <p:cNvGrpSpPr>
            <a:grpSpLocks/>
          </p:cNvGrpSpPr>
          <p:nvPr/>
        </p:nvGrpSpPr>
        <p:grpSpPr bwMode="auto">
          <a:xfrm>
            <a:off x="7703021" y="3753117"/>
            <a:ext cx="3276599" cy="613707"/>
            <a:chOff x="1305331" y="1555651"/>
            <a:chExt cx="4369150" cy="817641"/>
          </a:xfrm>
        </p:grpSpPr>
        <p:sp>
          <p:nvSpPr>
            <p:cNvPr id="7" name="Oval 6"/>
            <p:cNvSpPr/>
            <p:nvPr/>
          </p:nvSpPr>
          <p:spPr>
            <a:xfrm>
              <a:off x="1305331" y="1650827"/>
              <a:ext cx="633464" cy="632922"/>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8" name="TextBox 14"/>
            <p:cNvSpPr txBox="1"/>
            <p:nvPr/>
          </p:nvSpPr>
          <p:spPr>
            <a:xfrm>
              <a:off x="2051515" y="1555651"/>
              <a:ext cx="3622966" cy="410051"/>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Up and running in minutes</a:t>
              </a:r>
            </a:p>
          </p:txBody>
        </p:sp>
        <p:sp>
          <p:nvSpPr>
            <p:cNvPr id="9" name="TextBox 15"/>
            <p:cNvSpPr txBox="1"/>
            <p:nvPr/>
          </p:nvSpPr>
          <p:spPr>
            <a:xfrm>
              <a:off x="2051516" y="1834834"/>
              <a:ext cx="2522743" cy="533066"/>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Sign up in and get insights into your data in minutes</a:t>
              </a:r>
            </a:p>
          </p:txBody>
        </p:sp>
        <p:sp>
          <p:nvSpPr>
            <p:cNvPr id="10" name="TextBox 2"/>
            <p:cNvSpPr txBox="1"/>
            <p:nvPr/>
          </p:nvSpPr>
          <p:spPr>
            <a:xfrm>
              <a:off x="1449807" y="1676207"/>
              <a:ext cx="246328" cy="697085"/>
            </a:xfrm>
            <a:prstGeom prst="rect">
              <a:avLst/>
            </a:prstGeom>
            <a:noFill/>
          </p:spPr>
          <p:txBody>
            <a:bodyPr wrap="non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2800" dirty="0">
                <a:solidFill>
                  <a:schemeClr val="bg1">
                    <a:lumMod val="95000"/>
                  </a:schemeClr>
                </a:solidFill>
                <a:latin typeface="Matthan Sans" panose="020B0504060101010101" pitchFamily="34" charset="0"/>
                <a:ea typeface="新細明體" charset="0"/>
                <a:cs typeface="新細明體" charset="0"/>
              </a:endParaRPr>
            </a:p>
          </p:txBody>
        </p:sp>
      </p:grpSp>
      <p:grpSp>
        <p:nvGrpSpPr>
          <p:cNvPr id="11" name="Group 10"/>
          <p:cNvGrpSpPr>
            <a:grpSpLocks/>
          </p:cNvGrpSpPr>
          <p:nvPr/>
        </p:nvGrpSpPr>
        <p:grpSpPr bwMode="auto">
          <a:xfrm>
            <a:off x="7703021" y="5292596"/>
            <a:ext cx="2786065" cy="917436"/>
            <a:chOff x="1305331" y="1555651"/>
            <a:chExt cx="3715052" cy="1223752"/>
          </a:xfrm>
        </p:grpSpPr>
        <p:sp>
          <p:nvSpPr>
            <p:cNvPr id="12" name="Oval 11"/>
            <p:cNvSpPr/>
            <p:nvPr/>
          </p:nvSpPr>
          <p:spPr>
            <a:xfrm>
              <a:off x="1305331" y="1650940"/>
              <a:ext cx="633464" cy="633673"/>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13" name="TextBox 36"/>
            <p:cNvSpPr txBox="1"/>
            <p:nvPr/>
          </p:nvSpPr>
          <p:spPr>
            <a:xfrm>
              <a:off x="2051516" y="1555651"/>
              <a:ext cx="2522743" cy="410538"/>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Production ready</a:t>
              </a:r>
            </a:p>
          </p:txBody>
        </p:sp>
        <p:sp>
          <p:nvSpPr>
            <p:cNvPr id="14" name="TextBox 37"/>
            <p:cNvSpPr txBox="1"/>
            <p:nvPr/>
          </p:nvSpPr>
          <p:spPr>
            <a:xfrm>
              <a:off x="2051516" y="1835166"/>
              <a:ext cx="2968867" cy="944237"/>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Predefined and community designed dashboard, visualization and alerts are all bundled and ready to provide insights</a:t>
              </a:r>
            </a:p>
          </p:txBody>
        </p:sp>
      </p:grpSp>
      <p:grpSp>
        <p:nvGrpSpPr>
          <p:cNvPr id="15" name="Group 14"/>
          <p:cNvGrpSpPr>
            <a:grpSpLocks/>
          </p:cNvGrpSpPr>
          <p:nvPr/>
        </p:nvGrpSpPr>
        <p:grpSpPr bwMode="auto">
          <a:xfrm>
            <a:off x="7703021" y="4523451"/>
            <a:ext cx="2451499" cy="609660"/>
            <a:chOff x="1305331" y="1555651"/>
            <a:chExt cx="3268928" cy="813992"/>
          </a:xfrm>
        </p:grpSpPr>
        <p:sp>
          <p:nvSpPr>
            <p:cNvPr id="16" name="Oval 15"/>
            <p:cNvSpPr/>
            <p:nvPr/>
          </p:nvSpPr>
          <p:spPr>
            <a:xfrm>
              <a:off x="1305331" y="1651031"/>
              <a:ext cx="633464" cy="632690"/>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17" name="TextBox 41"/>
            <p:cNvSpPr txBox="1"/>
            <p:nvPr/>
          </p:nvSpPr>
          <p:spPr>
            <a:xfrm>
              <a:off x="2051516" y="1555651"/>
              <a:ext cx="2522743" cy="410931"/>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Infinitely scalable</a:t>
              </a:r>
            </a:p>
          </p:txBody>
        </p:sp>
        <p:sp>
          <p:nvSpPr>
            <p:cNvPr id="18" name="TextBox 42"/>
            <p:cNvSpPr txBox="1"/>
            <p:nvPr/>
          </p:nvSpPr>
          <p:spPr>
            <a:xfrm>
              <a:off x="2051516" y="1835433"/>
              <a:ext cx="2522743" cy="534210"/>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Ship as much data as you want whenever you want</a:t>
              </a:r>
            </a:p>
          </p:txBody>
        </p:sp>
      </p:grpSp>
      <p:grpSp>
        <p:nvGrpSpPr>
          <p:cNvPr id="19" name="Group 18"/>
          <p:cNvGrpSpPr>
            <a:grpSpLocks/>
          </p:cNvGrpSpPr>
          <p:nvPr/>
        </p:nvGrpSpPr>
        <p:grpSpPr bwMode="auto">
          <a:xfrm>
            <a:off x="7703021" y="1118952"/>
            <a:ext cx="2690815" cy="923389"/>
            <a:chOff x="1261891" y="1563542"/>
            <a:chExt cx="3236491" cy="1232457"/>
          </a:xfrm>
        </p:grpSpPr>
        <p:sp>
          <p:nvSpPr>
            <p:cNvPr id="20" name="Oval 19"/>
            <p:cNvSpPr/>
            <p:nvPr/>
          </p:nvSpPr>
          <p:spPr>
            <a:xfrm>
              <a:off x="1261891" y="1635053"/>
              <a:ext cx="632977" cy="634068"/>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21" name="TextBox 46"/>
            <p:cNvSpPr txBox="1"/>
            <p:nvPr/>
          </p:nvSpPr>
          <p:spPr>
            <a:xfrm>
              <a:off x="1976497" y="1563542"/>
              <a:ext cx="2521885" cy="410793"/>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Alerts</a:t>
              </a:r>
            </a:p>
          </p:txBody>
        </p:sp>
        <p:sp>
          <p:nvSpPr>
            <p:cNvPr id="22" name="TextBox 47"/>
            <p:cNvSpPr txBox="1"/>
            <p:nvPr/>
          </p:nvSpPr>
          <p:spPr>
            <a:xfrm>
              <a:off x="1976497" y="1851176"/>
              <a:ext cx="2521885" cy="944823"/>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Unique Alerts system proprietary built on top of open source ELK transform the ELK into a proactive system</a:t>
              </a:r>
            </a:p>
          </p:txBody>
        </p:sp>
      </p:grpSp>
      <p:grpSp>
        <p:nvGrpSpPr>
          <p:cNvPr id="23" name="Group 22"/>
          <p:cNvGrpSpPr>
            <a:grpSpLocks/>
          </p:cNvGrpSpPr>
          <p:nvPr/>
        </p:nvGrpSpPr>
        <p:grpSpPr bwMode="auto">
          <a:xfrm>
            <a:off x="7705409" y="2888583"/>
            <a:ext cx="2870596" cy="763548"/>
            <a:chOff x="1305331" y="1555651"/>
            <a:chExt cx="3825914" cy="1018482"/>
          </a:xfrm>
        </p:grpSpPr>
        <p:sp>
          <p:nvSpPr>
            <p:cNvPr id="24" name="Oval 23"/>
            <p:cNvSpPr/>
            <p:nvPr/>
          </p:nvSpPr>
          <p:spPr>
            <a:xfrm>
              <a:off x="1305331" y="1650940"/>
              <a:ext cx="633156" cy="633673"/>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25" name="TextBox 51"/>
            <p:cNvSpPr txBox="1"/>
            <p:nvPr/>
          </p:nvSpPr>
          <p:spPr>
            <a:xfrm>
              <a:off x="2051153" y="1555651"/>
              <a:ext cx="2523105" cy="410538"/>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Highly Available</a:t>
              </a:r>
            </a:p>
          </p:txBody>
        </p:sp>
        <p:sp>
          <p:nvSpPr>
            <p:cNvPr id="26" name="TextBox 52"/>
            <p:cNvSpPr txBox="1"/>
            <p:nvPr/>
          </p:nvSpPr>
          <p:spPr>
            <a:xfrm>
              <a:off x="2051153" y="1835166"/>
              <a:ext cx="3080092" cy="738967"/>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Data  and entire data ingestion pipeline can sustain downtime in full datacenter without losing data or service</a:t>
              </a:r>
            </a:p>
          </p:txBody>
        </p:sp>
      </p:grpSp>
      <p:grpSp>
        <p:nvGrpSpPr>
          <p:cNvPr id="27" name="Group 26"/>
          <p:cNvGrpSpPr>
            <a:grpSpLocks/>
          </p:cNvGrpSpPr>
          <p:nvPr/>
        </p:nvGrpSpPr>
        <p:grpSpPr bwMode="auto">
          <a:xfrm>
            <a:off x="7705409" y="2095054"/>
            <a:ext cx="2452688" cy="763548"/>
            <a:chOff x="1305331" y="1555651"/>
            <a:chExt cx="3268928" cy="1019457"/>
          </a:xfrm>
        </p:grpSpPr>
        <p:sp>
          <p:nvSpPr>
            <p:cNvPr id="28" name="Oval 27"/>
            <p:cNvSpPr/>
            <p:nvPr/>
          </p:nvSpPr>
          <p:spPr>
            <a:xfrm>
              <a:off x="1305331" y="1651031"/>
              <a:ext cx="633156" cy="632690"/>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2800" dirty="0"/>
            </a:p>
          </p:txBody>
        </p:sp>
        <p:sp>
          <p:nvSpPr>
            <p:cNvPr id="29" name="TextBox 56"/>
            <p:cNvSpPr txBox="1"/>
            <p:nvPr/>
          </p:nvSpPr>
          <p:spPr>
            <a:xfrm>
              <a:off x="2051155" y="1555651"/>
              <a:ext cx="2523104" cy="410931"/>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400" dirty="0">
                  <a:solidFill>
                    <a:schemeClr val="tx1">
                      <a:lumMod val="85000"/>
                      <a:lumOff val="15000"/>
                    </a:schemeClr>
                  </a:solidFill>
                  <a:latin typeface="Matthan Sans" panose="020B0504060101010101" pitchFamily="34" charset="0"/>
                  <a:ea typeface="新細明體" charset="0"/>
                  <a:cs typeface="BPreplay"/>
                </a:rPr>
                <a:t>Advanced</a:t>
              </a:r>
              <a:r>
                <a:rPr lang="en-US" sz="1400" dirty="0">
                  <a:solidFill>
                    <a:schemeClr val="accent5"/>
                  </a:solidFill>
                  <a:latin typeface="Matthan Sans" panose="020B0504060101010101" pitchFamily="34" charset="0"/>
                  <a:ea typeface="新細明體" charset="0"/>
                  <a:cs typeface="BPreplay"/>
                </a:rPr>
                <a:t> </a:t>
              </a:r>
              <a:r>
                <a:rPr lang="en-US" sz="1400" dirty="0">
                  <a:solidFill>
                    <a:schemeClr val="tx1">
                      <a:lumMod val="85000"/>
                      <a:lumOff val="15000"/>
                    </a:schemeClr>
                  </a:solidFill>
                  <a:latin typeface="Matthan Sans" panose="020B0504060101010101" pitchFamily="34" charset="0"/>
                  <a:ea typeface="新細明體" charset="0"/>
                  <a:cs typeface="BPreplay"/>
                </a:rPr>
                <a:t>Security</a:t>
              </a:r>
            </a:p>
          </p:txBody>
        </p:sp>
        <p:sp>
          <p:nvSpPr>
            <p:cNvPr id="30" name="TextBox 57"/>
            <p:cNvSpPr txBox="1"/>
            <p:nvPr/>
          </p:nvSpPr>
          <p:spPr>
            <a:xfrm>
              <a:off x="2051155" y="1835433"/>
              <a:ext cx="2523104" cy="739675"/>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000" dirty="0">
                  <a:solidFill>
                    <a:schemeClr val="tx1">
                      <a:lumMod val="75000"/>
                      <a:lumOff val="25000"/>
                    </a:schemeClr>
                  </a:solidFill>
                  <a:ea typeface="新細明體" charset="0"/>
                  <a:cs typeface="BPreplay"/>
                </a:rPr>
                <a:t>360 degrees security with role based access and multi-layer security</a:t>
              </a:r>
            </a:p>
          </p:txBody>
        </p:sp>
      </p:grpSp>
      <p:grpSp>
        <p:nvGrpSpPr>
          <p:cNvPr id="31" name="Group 30"/>
          <p:cNvGrpSpPr>
            <a:grpSpLocks noChangeAspect="1"/>
          </p:cNvGrpSpPr>
          <p:nvPr/>
        </p:nvGrpSpPr>
        <p:grpSpPr bwMode="auto">
          <a:xfrm>
            <a:off x="7811362" y="1280874"/>
            <a:ext cx="290512" cy="290512"/>
            <a:chOff x="2484" y="1207"/>
            <a:chExt cx="244" cy="244"/>
          </a:xfrm>
        </p:grpSpPr>
        <p:sp>
          <p:nvSpPr>
            <p:cNvPr id="32" name="AutoShape 75"/>
            <p:cNvSpPr>
              <a:spLocks noChangeAspect="1" noChangeArrowheads="1" noTextEdit="1"/>
            </p:cNvSpPr>
            <p:nvPr/>
          </p:nvSpPr>
          <p:spPr bwMode="auto">
            <a:xfrm>
              <a:off x="2484" y="1207"/>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33" name="Freeform 32"/>
            <p:cNvSpPr>
              <a:spLocks noEditPoints="1"/>
            </p:cNvSpPr>
            <p:nvPr/>
          </p:nvSpPr>
          <p:spPr bwMode="auto">
            <a:xfrm>
              <a:off x="2507" y="1230"/>
              <a:ext cx="198" cy="221"/>
            </a:xfrm>
            <a:custGeom>
              <a:avLst/>
              <a:gdLst>
                <a:gd name="T0" fmla="*/ 208 w 208"/>
                <a:gd name="T1" fmla="*/ 104 h 232"/>
                <a:gd name="T2" fmla="*/ 104 w 208"/>
                <a:gd name="T3" fmla="*/ 0 h 232"/>
                <a:gd name="T4" fmla="*/ 0 w 208"/>
                <a:gd name="T5" fmla="*/ 104 h 232"/>
                <a:gd name="T6" fmla="*/ 54 w 208"/>
                <a:gd name="T7" fmla="*/ 195 h 232"/>
                <a:gd name="T8" fmla="*/ 30 w 208"/>
                <a:gd name="T9" fmla="*/ 218 h 232"/>
                <a:gd name="T10" fmla="*/ 30 w 208"/>
                <a:gd name="T11" fmla="*/ 230 h 232"/>
                <a:gd name="T12" fmla="*/ 36 w 208"/>
                <a:gd name="T13" fmla="*/ 232 h 232"/>
                <a:gd name="T14" fmla="*/ 42 w 208"/>
                <a:gd name="T15" fmla="*/ 230 h 232"/>
                <a:gd name="T16" fmla="*/ 69 w 208"/>
                <a:gd name="T17" fmla="*/ 202 h 232"/>
                <a:gd name="T18" fmla="*/ 104 w 208"/>
                <a:gd name="T19" fmla="*/ 208 h 232"/>
                <a:gd name="T20" fmla="*/ 139 w 208"/>
                <a:gd name="T21" fmla="*/ 202 h 232"/>
                <a:gd name="T22" fmla="*/ 166 w 208"/>
                <a:gd name="T23" fmla="*/ 230 h 232"/>
                <a:gd name="T24" fmla="*/ 172 w 208"/>
                <a:gd name="T25" fmla="*/ 232 h 232"/>
                <a:gd name="T26" fmla="*/ 178 w 208"/>
                <a:gd name="T27" fmla="*/ 230 h 232"/>
                <a:gd name="T28" fmla="*/ 178 w 208"/>
                <a:gd name="T29" fmla="*/ 218 h 232"/>
                <a:gd name="T30" fmla="*/ 154 w 208"/>
                <a:gd name="T31" fmla="*/ 195 h 232"/>
                <a:gd name="T32" fmla="*/ 208 w 208"/>
                <a:gd name="T33" fmla="*/ 104 h 232"/>
                <a:gd name="T34" fmla="*/ 140 w 208"/>
                <a:gd name="T35" fmla="*/ 184 h 232"/>
                <a:gd name="T36" fmla="*/ 134 w 208"/>
                <a:gd name="T37" fmla="*/ 186 h 232"/>
                <a:gd name="T38" fmla="*/ 134 w 208"/>
                <a:gd name="T39" fmla="*/ 187 h 232"/>
                <a:gd name="T40" fmla="*/ 104 w 208"/>
                <a:gd name="T41" fmla="*/ 192 h 232"/>
                <a:gd name="T42" fmla="*/ 74 w 208"/>
                <a:gd name="T43" fmla="*/ 187 h 232"/>
                <a:gd name="T44" fmla="*/ 74 w 208"/>
                <a:gd name="T45" fmla="*/ 186 h 232"/>
                <a:gd name="T46" fmla="*/ 68 w 208"/>
                <a:gd name="T47" fmla="*/ 184 h 232"/>
                <a:gd name="T48" fmla="*/ 16 w 208"/>
                <a:gd name="T49" fmla="*/ 104 h 232"/>
                <a:gd name="T50" fmla="*/ 104 w 208"/>
                <a:gd name="T51" fmla="*/ 16 h 232"/>
                <a:gd name="T52" fmla="*/ 192 w 208"/>
                <a:gd name="T53" fmla="*/ 104 h 232"/>
                <a:gd name="T54" fmla="*/ 140 w 208"/>
                <a:gd name="T55" fmla="*/ 18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 h="232">
                  <a:moveTo>
                    <a:pt x="208" y="104"/>
                  </a:moveTo>
                  <a:cubicBezTo>
                    <a:pt x="208" y="47"/>
                    <a:pt x="161" y="0"/>
                    <a:pt x="104" y="0"/>
                  </a:cubicBezTo>
                  <a:cubicBezTo>
                    <a:pt x="47" y="0"/>
                    <a:pt x="0" y="47"/>
                    <a:pt x="0" y="104"/>
                  </a:cubicBezTo>
                  <a:cubicBezTo>
                    <a:pt x="0" y="143"/>
                    <a:pt x="22" y="177"/>
                    <a:pt x="54" y="195"/>
                  </a:cubicBezTo>
                  <a:cubicBezTo>
                    <a:pt x="30" y="218"/>
                    <a:pt x="30" y="218"/>
                    <a:pt x="30" y="218"/>
                  </a:cubicBezTo>
                  <a:cubicBezTo>
                    <a:pt x="27" y="221"/>
                    <a:pt x="27" y="227"/>
                    <a:pt x="30" y="230"/>
                  </a:cubicBezTo>
                  <a:cubicBezTo>
                    <a:pt x="32" y="231"/>
                    <a:pt x="34" y="232"/>
                    <a:pt x="36" y="232"/>
                  </a:cubicBezTo>
                  <a:cubicBezTo>
                    <a:pt x="38" y="232"/>
                    <a:pt x="40" y="231"/>
                    <a:pt x="42" y="230"/>
                  </a:cubicBezTo>
                  <a:cubicBezTo>
                    <a:pt x="69" y="202"/>
                    <a:pt x="69" y="202"/>
                    <a:pt x="69" y="202"/>
                  </a:cubicBezTo>
                  <a:cubicBezTo>
                    <a:pt x="80" y="206"/>
                    <a:pt x="92" y="208"/>
                    <a:pt x="104" y="208"/>
                  </a:cubicBezTo>
                  <a:cubicBezTo>
                    <a:pt x="116" y="208"/>
                    <a:pt x="128" y="206"/>
                    <a:pt x="139" y="202"/>
                  </a:cubicBezTo>
                  <a:cubicBezTo>
                    <a:pt x="166" y="230"/>
                    <a:pt x="166" y="230"/>
                    <a:pt x="166" y="230"/>
                  </a:cubicBezTo>
                  <a:cubicBezTo>
                    <a:pt x="168" y="231"/>
                    <a:pt x="170" y="232"/>
                    <a:pt x="172" y="232"/>
                  </a:cubicBezTo>
                  <a:cubicBezTo>
                    <a:pt x="174" y="232"/>
                    <a:pt x="176" y="231"/>
                    <a:pt x="178" y="230"/>
                  </a:cubicBezTo>
                  <a:cubicBezTo>
                    <a:pt x="181" y="227"/>
                    <a:pt x="181" y="221"/>
                    <a:pt x="178" y="218"/>
                  </a:cubicBezTo>
                  <a:cubicBezTo>
                    <a:pt x="154" y="195"/>
                    <a:pt x="154" y="195"/>
                    <a:pt x="154" y="195"/>
                  </a:cubicBezTo>
                  <a:cubicBezTo>
                    <a:pt x="186" y="177"/>
                    <a:pt x="208" y="143"/>
                    <a:pt x="208" y="104"/>
                  </a:cubicBezTo>
                  <a:close/>
                  <a:moveTo>
                    <a:pt x="140" y="184"/>
                  </a:moveTo>
                  <a:cubicBezTo>
                    <a:pt x="138" y="184"/>
                    <a:pt x="136" y="185"/>
                    <a:pt x="134" y="186"/>
                  </a:cubicBezTo>
                  <a:cubicBezTo>
                    <a:pt x="134" y="186"/>
                    <a:pt x="134" y="187"/>
                    <a:pt x="134" y="187"/>
                  </a:cubicBezTo>
                  <a:cubicBezTo>
                    <a:pt x="125" y="190"/>
                    <a:pt x="115" y="192"/>
                    <a:pt x="104" y="192"/>
                  </a:cubicBezTo>
                  <a:cubicBezTo>
                    <a:pt x="93" y="192"/>
                    <a:pt x="83" y="190"/>
                    <a:pt x="74" y="187"/>
                  </a:cubicBezTo>
                  <a:cubicBezTo>
                    <a:pt x="74" y="187"/>
                    <a:pt x="74" y="186"/>
                    <a:pt x="74" y="186"/>
                  </a:cubicBezTo>
                  <a:cubicBezTo>
                    <a:pt x="72" y="185"/>
                    <a:pt x="70" y="184"/>
                    <a:pt x="68" y="184"/>
                  </a:cubicBezTo>
                  <a:cubicBezTo>
                    <a:pt x="37" y="170"/>
                    <a:pt x="16" y="140"/>
                    <a:pt x="16" y="104"/>
                  </a:cubicBezTo>
                  <a:cubicBezTo>
                    <a:pt x="16" y="55"/>
                    <a:pt x="55" y="16"/>
                    <a:pt x="104" y="16"/>
                  </a:cubicBezTo>
                  <a:cubicBezTo>
                    <a:pt x="153" y="16"/>
                    <a:pt x="192" y="55"/>
                    <a:pt x="192" y="104"/>
                  </a:cubicBezTo>
                  <a:cubicBezTo>
                    <a:pt x="192" y="140"/>
                    <a:pt x="171" y="170"/>
                    <a:pt x="140" y="184"/>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34" name="Freeform 33"/>
            <p:cNvSpPr>
              <a:spLocks/>
            </p:cNvSpPr>
            <p:nvPr/>
          </p:nvSpPr>
          <p:spPr bwMode="auto">
            <a:xfrm>
              <a:off x="2598" y="1276"/>
              <a:ext cx="47" cy="76"/>
            </a:xfrm>
            <a:custGeom>
              <a:avLst/>
              <a:gdLst>
                <a:gd name="T0" fmla="*/ 44 w 49"/>
                <a:gd name="T1" fmla="*/ 65 h 80"/>
                <a:gd name="T2" fmla="*/ 16 w 49"/>
                <a:gd name="T3" fmla="*/ 51 h 80"/>
                <a:gd name="T4" fmla="*/ 16 w 49"/>
                <a:gd name="T5" fmla="*/ 8 h 80"/>
                <a:gd name="T6" fmla="*/ 8 w 49"/>
                <a:gd name="T7" fmla="*/ 0 h 80"/>
                <a:gd name="T8" fmla="*/ 0 w 49"/>
                <a:gd name="T9" fmla="*/ 8 h 80"/>
                <a:gd name="T10" fmla="*/ 0 w 49"/>
                <a:gd name="T11" fmla="*/ 56 h 80"/>
                <a:gd name="T12" fmla="*/ 4 w 49"/>
                <a:gd name="T13" fmla="*/ 63 h 80"/>
                <a:gd name="T14" fmla="*/ 36 w 49"/>
                <a:gd name="T15" fmla="*/ 79 h 80"/>
                <a:gd name="T16" fmla="*/ 40 w 49"/>
                <a:gd name="T17" fmla="*/ 80 h 80"/>
                <a:gd name="T18" fmla="*/ 47 w 49"/>
                <a:gd name="T19" fmla="*/ 76 h 80"/>
                <a:gd name="T20" fmla="*/ 44 w 49"/>
                <a:gd name="T21"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80">
                  <a:moveTo>
                    <a:pt x="44" y="65"/>
                  </a:moveTo>
                  <a:cubicBezTo>
                    <a:pt x="16" y="51"/>
                    <a:pt x="16" y="51"/>
                    <a:pt x="16" y="51"/>
                  </a:cubicBezTo>
                  <a:cubicBezTo>
                    <a:pt x="16" y="8"/>
                    <a:pt x="16" y="8"/>
                    <a:pt x="16" y="8"/>
                  </a:cubicBezTo>
                  <a:cubicBezTo>
                    <a:pt x="16" y="4"/>
                    <a:pt x="12" y="0"/>
                    <a:pt x="8" y="0"/>
                  </a:cubicBezTo>
                  <a:cubicBezTo>
                    <a:pt x="4" y="0"/>
                    <a:pt x="0" y="4"/>
                    <a:pt x="0" y="8"/>
                  </a:cubicBezTo>
                  <a:cubicBezTo>
                    <a:pt x="0" y="56"/>
                    <a:pt x="0" y="56"/>
                    <a:pt x="0" y="56"/>
                  </a:cubicBezTo>
                  <a:cubicBezTo>
                    <a:pt x="0" y="59"/>
                    <a:pt x="2" y="62"/>
                    <a:pt x="4" y="63"/>
                  </a:cubicBezTo>
                  <a:cubicBezTo>
                    <a:pt x="36" y="79"/>
                    <a:pt x="36" y="79"/>
                    <a:pt x="36" y="79"/>
                  </a:cubicBezTo>
                  <a:cubicBezTo>
                    <a:pt x="38" y="80"/>
                    <a:pt x="39" y="80"/>
                    <a:pt x="40" y="80"/>
                  </a:cubicBezTo>
                  <a:cubicBezTo>
                    <a:pt x="43" y="80"/>
                    <a:pt x="46" y="78"/>
                    <a:pt x="47" y="76"/>
                  </a:cubicBezTo>
                  <a:cubicBezTo>
                    <a:pt x="49" y="72"/>
                    <a:pt x="48" y="67"/>
                    <a:pt x="44" y="65"/>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35" name="Freeform 34"/>
            <p:cNvSpPr>
              <a:spLocks noEditPoints="1"/>
            </p:cNvSpPr>
            <p:nvPr/>
          </p:nvSpPr>
          <p:spPr bwMode="auto">
            <a:xfrm>
              <a:off x="2484" y="1207"/>
              <a:ext cx="70" cy="69"/>
            </a:xfrm>
            <a:custGeom>
              <a:avLst/>
              <a:gdLst>
                <a:gd name="T0" fmla="*/ 72 w 73"/>
                <a:gd name="T1" fmla="*/ 14 h 72"/>
                <a:gd name="T2" fmla="*/ 66 w 73"/>
                <a:gd name="T3" fmla="*/ 8 h 72"/>
                <a:gd name="T4" fmla="*/ 26 w 73"/>
                <a:gd name="T5" fmla="*/ 0 h 72"/>
                <a:gd name="T6" fmla="*/ 18 w 73"/>
                <a:gd name="T7" fmla="*/ 2 h 72"/>
                <a:gd name="T8" fmla="*/ 2 w 73"/>
                <a:gd name="T9" fmla="*/ 18 h 72"/>
                <a:gd name="T10" fmla="*/ 0 w 73"/>
                <a:gd name="T11" fmla="*/ 26 h 72"/>
                <a:gd name="T12" fmla="*/ 8 w 73"/>
                <a:gd name="T13" fmla="*/ 66 h 72"/>
                <a:gd name="T14" fmla="*/ 14 w 73"/>
                <a:gd name="T15" fmla="*/ 72 h 72"/>
                <a:gd name="T16" fmla="*/ 16 w 73"/>
                <a:gd name="T17" fmla="*/ 72 h 72"/>
                <a:gd name="T18" fmla="*/ 22 w 73"/>
                <a:gd name="T19" fmla="*/ 70 h 72"/>
                <a:gd name="T20" fmla="*/ 70 w 73"/>
                <a:gd name="T21" fmla="*/ 22 h 72"/>
                <a:gd name="T22" fmla="*/ 72 w 73"/>
                <a:gd name="T23" fmla="*/ 14 h 72"/>
                <a:gd name="T24" fmla="*/ 21 w 73"/>
                <a:gd name="T25" fmla="*/ 48 h 72"/>
                <a:gd name="T26" fmla="*/ 17 w 73"/>
                <a:gd name="T27" fmla="*/ 27 h 72"/>
                <a:gd name="T28" fmla="*/ 27 w 73"/>
                <a:gd name="T29" fmla="*/ 17 h 72"/>
                <a:gd name="T30" fmla="*/ 48 w 73"/>
                <a:gd name="T31" fmla="*/ 21 h 72"/>
                <a:gd name="T32" fmla="*/ 21 w 73"/>
                <a:gd name="T3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2">
                  <a:moveTo>
                    <a:pt x="72" y="14"/>
                  </a:moveTo>
                  <a:cubicBezTo>
                    <a:pt x="71" y="11"/>
                    <a:pt x="68" y="9"/>
                    <a:pt x="66" y="8"/>
                  </a:cubicBezTo>
                  <a:cubicBezTo>
                    <a:pt x="26" y="0"/>
                    <a:pt x="26" y="0"/>
                    <a:pt x="26" y="0"/>
                  </a:cubicBezTo>
                  <a:cubicBezTo>
                    <a:pt x="23" y="0"/>
                    <a:pt x="20" y="0"/>
                    <a:pt x="18" y="2"/>
                  </a:cubicBezTo>
                  <a:cubicBezTo>
                    <a:pt x="2" y="18"/>
                    <a:pt x="2" y="18"/>
                    <a:pt x="2" y="18"/>
                  </a:cubicBezTo>
                  <a:cubicBezTo>
                    <a:pt x="0" y="20"/>
                    <a:pt x="0" y="23"/>
                    <a:pt x="0" y="26"/>
                  </a:cubicBezTo>
                  <a:cubicBezTo>
                    <a:pt x="8" y="66"/>
                    <a:pt x="8" y="66"/>
                    <a:pt x="8" y="66"/>
                  </a:cubicBezTo>
                  <a:cubicBezTo>
                    <a:pt x="9" y="68"/>
                    <a:pt x="11" y="71"/>
                    <a:pt x="14" y="72"/>
                  </a:cubicBezTo>
                  <a:cubicBezTo>
                    <a:pt x="14" y="72"/>
                    <a:pt x="15" y="72"/>
                    <a:pt x="16" y="72"/>
                  </a:cubicBezTo>
                  <a:cubicBezTo>
                    <a:pt x="18" y="72"/>
                    <a:pt x="20" y="71"/>
                    <a:pt x="22" y="70"/>
                  </a:cubicBezTo>
                  <a:cubicBezTo>
                    <a:pt x="70" y="22"/>
                    <a:pt x="70" y="22"/>
                    <a:pt x="70" y="22"/>
                  </a:cubicBezTo>
                  <a:cubicBezTo>
                    <a:pt x="72" y="20"/>
                    <a:pt x="73" y="17"/>
                    <a:pt x="72" y="14"/>
                  </a:cubicBezTo>
                  <a:close/>
                  <a:moveTo>
                    <a:pt x="21" y="48"/>
                  </a:moveTo>
                  <a:cubicBezTo>
                    <a:pt x="17" y="27"/>
                    <a:pt x="17" y="27"/>
                    <a:pt x="17" y="27"/>
                  </a:cubicBezTo>
                  <a:cubicBezTo>
                    <a:pt x="27" y="17"/>
                    <a:pt x="27" y="17"/>
                    <a:pt x="27" y="17"/>
                  </a:cubicBezTo>
                  <a:cubicBezTo>
                    <a:pt x="48" y="21"/>
                    <a:pt x="48" y="21"/>
                    <a:pt x="48" y="21"/>
                  </a:cubicBezTo>
                  <a:lnTo>
                    <a:pt x="21" y="48"/>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36" name="Freeform 35"/>
            <p:cNvSpPr>
              <a:spLocks noEditPoints="1"/>
            </p:cNvSpPr>
            <p:nvPr/>
          </p:nvSpPr>
          <p:spPr bwMode="auto">
            <a:xfrm>
              <a:off x="2658" y="1207"/>
              <a:ext cx="70" cy="69"/>
            </a:xfrm>
            <a:custGeom>
              <a:avLst/>
              <a:gdLst>
                <a:gd name="T0" fmla="*/ 57 w 73"/>
                <a:gd name="T1" fmla="*/ 72 h 72"/>
                <a:gd name="T2" fmla="*/ 59 w 73"/>
                <a:gd name="T3" fmla="*/ 72 h 72"/>
                <a:gd name="T4" fmla="*/ 65 w 73"/>
                <a:gd name="T5" fmla="*/ 66 h 72"/>
                <a:gd name="T6" fmla="*/ 73 w 73"/>
                <a:gd name="T7" fmla="*/ 26 h 72"/>
                <a:gd name="T8" fmla="*/ 71 w 73"/>
                <a:gd name="T9" fmla="*/ 18 h 72"/>
                <a:gd name="T10" fmla="*/ 55 w 73"/>
                <a:gd name="T11" fmla="*/ 2 h 72"/>
                <a:gd name="T12" fmla="*/ 47 w 73"/>
                <a:gd name="T13" fmla="*/ 0 h 72"/>
                <a:gd name="T14" fmla="*/ 7 w 73"/>
                <a:gd name="T15" fmla="*/ 8 h 72"/>
                <a:gd name="T16" fmla="*/ 1 w 73"/>
                <a:gd name="T17" fmla="*/ 14 h 72"/>
                <a:gd name="T18" fmla="*/ 3 w 73"/>
                <a:gd name="T19" fmla="*/ 22 h 72"/>
                <a:gd name="T20" fmla="*/ 51 w 73"/>
                <a:gd name="T21" fmla="*/ 70 h 72"/>
                <a:gd name="T22" fmla="*/ 57 w 73"/>
                <a:gd name="T23" fmla="*/ 72 h 72"/>
                <a:gd name="T24" fmla="*/ 46 w 73"/>
                <a:gd name="T25" fmla="*/ 17 h 72"/>
                <a:gd name="T26" fmla="*/ 56 w 73"/>
                <a:gd name="T27" fmla="*/ 27 h 72"/>
                <a:gd name="T28" fmla="*/ 52 w 73"/>
                <a:gd name="T29" fmla="*/ 48 h 72"/>
                <a:gd name="T30" fmla="*/ 25 w 73"/>
                <a:gd name="T31" fmla="*/ 21 h 72"/>
                <a:gd name="T32" fmla="*/ 46 w 73"/>
                <a:gd name="T33" fmla="*/ 1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2">
                  <a:moveTo>
                    <a:pt x="57" y="72"/>
                  </a:moveTo>
                  <a:cubicBezTo>
                    <a:pt x="58" y="72"/>
                    <a:pt x="59" y="72"/>
                    <a:pt x="59" y="72"/>
                  </a:cubicBezTo>
                  <a:cubicBezTo>
                    <a:pt x="62" y="71"/>
                    <a:pt x="64" y="68"/>
                    <a:pt x="65" y="66"/>
                  </a:cubicBezTo>
                  <a:cubicBezTo>
                    <a:pt x="73" y="26"/>
                    <a:pt x="73" y="26"/>
                    <a:pt x="73" y="26"/>
                  </a:cubicBezTo>
                  <a:cubicBezTo>
                    <a:pt x="73" y="23"/>
                    <a:pt x="73" y="20"/>
                    <a:pt x="71" y="18"/>
                  </a:cubicBezTo>
                  <a:cubicBezTo>
                    <a:pt x="55" y="2"/>
                    <a:pt x="55" y="2"/>
                    <a:pt x="55" y="2"/>
                  </a:cubicBezTo>
                  <a:cubicBezTo>
                    <a:pt x="53" y="0"/>
                    <a:pt x="50" y="0"/>
                    <a:pt x="47" y="0"/>
                  </a:cubicBezTo>
                  <a:cubicBezTo>
                    <a:pt x="7" y="8"/>
                    <a:pt x="7" y="8"/>
                    <a:pt x="7" y="8"/>
                  </a:cubicBezTo>
                  <a:cubicBezTo>
                    <a:pt x="5" y="9"/>
                    <a:pt x="2" y="11"/>
                    <a:pt x="1" y="14"/>
                  </a:cubicBezTo>
                  <a:cubicBezTo>
                    <a:pt x="0" y="17"/>
                    <a:pt x="1" y="20"/>
                    <a:pt x="3" y="22"/>
                  </a:cubicBezTo>
                  <a:cubicBezTo>
                    <a:pt x="51" y="70"/>
                    <a:pt x="51" y="70"/>
                    <a:pt x="51" y="70"/>
                  </a:cubicBezTo>
                  <a:cubicBezTo>
                    <a:pt x="53" y="71"/>
                    <a:pt x="55" y="72"/>
                    <a:pt x="57" y="72"/>
                  </a:cubicBezTo>
                  <a:close/>
                  <a:moveTo>
                    <a:pt x="46" y="17"/>
                  </a:moveTo>
                  <a:cubicBezTo>
                    <a:pt x="56" y="27"/>
                    <a:pt x="56" y="27"/>
                    <a:pt x="56" y="27"/>
                  </a:cubicBezTo>
                  <a:cubicBezTo>
                    <a:pt x="52" y="48"/>
                    <a:pt x="52" y="48"/>
                    <a:pt x="52" y="48"/>
                  </a:cubicBezTo>
                  <a:cubicBezTo>
                    <a:pt x="25" y="21"/>
                    <a:pt x="25" y="21"/>
                    <a:pt x="25" y="21"/>
                  </a:cubicBezTo>
                  <a:lnTo>
                    <a:pt x="46" y="17"/>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grpSp>
        <p:nvGrpSpPr>
          <p:cNvPr id="37" name="Group 36"/>
          <p:cNvGrpSpPr>
            <a:grpSpLocks noChangeAspect="1"/>
          </p:cNvGrpSpPr>
          <p:nvPr/>
        </p:nvGrpSpPr>
        <p:grpSpPr bwMode="auto">
          <a:xfrm>
            <a:off x="7798278" y="4730612"/>
            <a:ext cx="290513" cy="183356"/>
            <a:chOff x="5228" y="2237"/>
            <a:chExt cx="244" cy="154"/>
          </a:xfrm>
        </p:grpSpPr>
        <p:sp>
          <p:nvSpPr>
            <p:cNvPr id="38" name="AutoShape 199"/>
            <p:cNvSpPr>
              <a:spLocks noChangeAspect="1" noChangeArrowheads="1" noTextEdit="1"/>
            </p:cNvSpPr>
            <p:nvPr/>
          </p:nvSpPr>
          <p:spPr bwMode="auto">
            <a:xfrm>
              <a:off x="5228" y="2237"/>
              <a:ext cx="24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39" name="Freeform 29"/>
            <p:cNvSpPr>
              <a:spLocks noEditPoints="1"/>
            </p:cNvSpPr>
            <p:nvPr/>
          </p:nvSpPr>
          <p:spPr bwMode="auto">
            <a:xfrm>
              <a:off x="5228" y="2237"/>
              <a:ext cx="244" cy="154"/>
            </a:xfrm>
            <a:custGeom>
              <a:avLst/>
              <a:gdLst>
                <a:gd name="T0" fmla="*/ 48 w 256"/>
                <a:gd name="T1" fmla="*/ 160 h 160"/>
                <a:gd name="T2" fmla="*/ 216 w 256"/>
                <a:gd name="T3" fmla="*/ 160 h 160"/>
                <a:gd name="T4" fmla="*/ 256 w 256"/>
                <a:gd name="T5" fmla="*/ 120 h 160"/>
                <a:gd name="T6" fmla="*/ 224 w 256"/>
                <a:gd name="T7" fmla="*/ 81 h 160"/>
                <a:gd name="T8" fmla="*/ 136 w 256"/>
                <a:gd name="T9" fmla="*/ 0 h 160"/>
                <a:gd name="T10" fmla="*/ 50 w 256"/>
                <a:gd name="T11" fmla="*/ 64 h 160"/>
                <a:gd name="T12" fmla="*/ 48 w 256"/>
                <a:gd name="T13" fmla="*/ 64 h 160"/>
                <a:gd name="T14" fmla="*/ 0 w 256"/>
                <a:gd name="T15" fmla="*/ 112 h 160"/>
                <a:gd name="T16" fmla="*/ 48 w 256"/>
                <a:gd name="T17" fmla="*/ 160 h 160"/>
                <a:gd name="T18" fmla="*/ 48 w 256"/>
                <a:gd name="T19" fmla="*/ 80 h 160"/>
                <a:gd name="T20" fmla="*/ 56 w 256"/>
                <a:gd name="T21" fmla="*/ 80 h 160"/>
                <a:gd name="T22" fmla="*/ 64 w 256"/>
                <a:gd name="T23" fmla="*/ 73 h 160"/>
                <a:gd name="T24" fmla="*/ 136 w 256"/>
                <a:gd name="T25" fmla="*/ 16 h 160"/>
                <a:gd name="T26" fmla="*/ 208 w 256"/>
                <a:gd name="T27" fmla="*/ 88 h 160"/>
                <a:gd name="T28" fmla="*/ 216 w 256"/>
                <a:gd name="T29" fmla="*/ 96 h 160"/>
                <a:gd name="T30" fmla="*/ 240 w 256"/>
                <a:gd name="T31" fmla="*/ 120 h 160"/>
                <a:gd name="T32" fmla="*/ 216 w 256"/>
                <a:gd name="T33" fmla="*/ 144 h 160"/>
                <a:gd name="T34" fmla="*/ 48 w 256"/>
                <a:gd name="T35" fmla="*/ 144 h 160"/>
                <a:gd name="T36" fmla="*/ 16 w 256"/>
                <a:gd name="T37" fmla="*/ 112 h 160"/>
                <a:gd name="T38" fmla="*/ 48 w 256"/>
                <a:gd name="T39"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160">
                  <a:moveTo>
                    <a:pt x="48" y="160"/>
                  </a:moveTo>
                  <a:cubicBezTo>
                    <a:pt x="216" y="160"/>
                    <a:pt x="216" y="160"/>
                    <a:pt x="216" y="160"/>
                  </a:cubicBezTo>
                  <a:cubicBezTo>
                    <a:pt x="238" y="160"/>
                    <a:pt x="256" y="142"/>
                    <a:pt x="256" y="120"/>
                  </a:cubicBezTo>
                  <a:cubicBezTo>
                    <a:pt x="256" y="101"/>
                    <a:pt x="242" y="84"/>
                    <a:pt x="224" y="81"/>
                  </a:cubicBezTo>
                  <a:cubicBezTo>
                    <a:pt x="220" y="36"/>
                    <a:pt x="182" y="0"/>
                    <a:pt x="136" y="0"/>
                  </a:cubicBezTo>
                  <a:cubicBezTo>
                    <a:pt x="95" y="0"/>
                    <a:pt x="60" y="27"/>
                    <a:pt x="50" y="64"/>
                  </a:cubicBezTo>
                  <a:cubicBezTo>
                    <a:pt x="48" y="64"/>
                    <a:pt x="48" y="64"/>
                    <a:pt x="48" y="64"/>
                  </a:cubicBezTo>
                  <a:cubicBezTo>
                    <a:pt x="22" y="64"/>
                    <a:pt x="0" y="86"/>
                    <a:pt x="0" y="112"/>
                  </a:cubicBezTo>
                  <a:cubicBezTo>
                    <a:pt x="0" y="138"/>
                    <a:pt x="22" y="160"/>
                    <a:pt x="48" y="160"/>
                  </a:cubicBezTo>
                  <a:close/>
                  <a:moveTo>
                    <a:pt x="48" y="80"/>
                  </a:moveTo>
                  <a:cubicBezTo>
                    <a:pt x="56" y="80"/>
                    <a:pt x="56" y="80"/>
                    <a:pt x="56" y="80"/>
                  </a:cubicBezTo>
                  <a:cubicBezTo>
                    <a:pt x="60" y="80"/>
                    <a:pt x="63" y="77"/>
                    <a:pt x="64" y="73"/>
                  </a:cubicBezTo>
                  <a:cubicBezTo>
                    <a:pt x="70" y="40"/>
                    <a:pt x="100" y="16"/>
                    <a:pt x="136" y="16"/>
                  </a:cubicBezTo>
                  <a:cubicBezTo>
                    <a:pt x="176" y="16"/>
                    <a:pt x="208" y="48"/>
                    <a:pt x="208" y="88"/>
                  </a:cubicBezTo>
                  <a:cubicBezTo>
                    <a:pt x="208" y="92"/>
                    <a:pt x="212" y="96"/>
                    <a:pt x="216" y="96"/>
                  </a:cubicBezTo>
                  <a:cubicBezTo>
                    <a:pt x="229" y="96"/>
                    <a:pt x="240" y="107"/>
                    <a:pt x="240" y="120"/>
                  </a:cubicBezTo>
                  <a:cubicBezTo>
                    <a:pt x="240" y="133"/>
                    <a:pt x="229" y="144"/>
                    <a:pt x="216" y="144"/>
                  </a:cubicBezTo>
                  <a:cubicBezTo>
                    <a:pt x="48" y="144"/>
                    <a:pt x="48" y="144"/>
                    <a:pt x="48" y="144"/>
                  </a:cubicBezTo>
                  <a:cubicBezTo>
                    <a:pt x="30" y="144"/>
                    <a:pt x="16" y="130"/>
                    <a:pt x="16" y="112"/>
                  </a:cubicBezTo>
                  <a:cubicBezTo>
                    <a:pt x="16" y="94"/>
                    <a:pt x="30" y="80"/>
                    <a:pt x="48" y="80"/>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40" name="Freeform 30"/>
            <p:cNvSpPr>
              <a:spLocks/>
            </p:cNvSpPr>
            <p:nvPr/>
          </p:nvSpPr>
          <p:spPr bwMode="auto">
            <a:xfrm>
              <a:off x="5311" y="2298"/>
              <a:ext cx="78" cy="55"/>
            </a:xfrm>
            <a:custGeom>
              <a:avLst/>
              <a:gdLst>
                <a:gd name="T0" fmla="*/ 27 w 82"/>
                <a:gd name="T1" fmla="*/ 55 h 57"/>
                <a:gd name="T2" fmla="*/ 33 w 82"/>
                <a:gd name="T3" fmla="*/ 57 h 57"/>
                <a:gd name="T4" fmla="*/ 39 w 82"/>
                <a:gd name="T5" fmla="*/ 55 h 57"/>
                <a:gd name="T6" fmla="*/ 79 w 82"/>
                <a:gd name="T7" fmla="*/ 15 h 57"/>
                <a:gd name="T8" fmla="*/ 79 w 82"/>
                <a:gd name="T9" fmla="*/ 3 h 57"/>
                <a:gd name="T10" fmla="*/ 67 w 82"/>
                <a:gd name="T11" fmla="*/ 3 h 57"/>
                <a:gd name="T12" fmla="*/ 33 w 82"/>
                <a:gd name="T13" fmla="*/ 38 h 57"/>
                <a:gd name="T14" fmla="*/ 15 w 82"/>
                <a:gd name="T15" fmla="*/ 19 h 57"/>
                <a:gd name="T16" fmla="*/ 3 w 82"/>
                <a:gd name="T17" fmla="*/ 19 h 57"/>
                <a:gd name="T18" fmla="*/ 3 w 82"/>
                <a:gd name="T19" fmla="*/ 31 h 57"/>
                <a:gd name="T20" fmla="*/ 27 w 82"/>
                <a:gd name="T21"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57">
                  <a:moveTo>
                    <a:pt x="27" y="55"/>
                  </a:moveTo>
                  <a:cubicBezTo>
                    <a:pt x="29" y="56"/>
                    <a:pt x="31" y="57"/>
                    <a:pt x="33" y="57"/>
                  </a:cubicBezTo>
                  <a:cubicBezTo>
                    <a:pt x="35" y="57"/>
                    <a:pt x="37" y="56"/>
                    <a:pt x="39" y="55"/>
                  </a:cubicBezTo>
                  <a:cubicBezTo>
                    <a:pt x="79" y="15"/>
                    <a:pt x="79" y="15"/>
                    <a:pt x="79" y="15"/>
                  </a:cubicBezTo>
                  <a:cubicBezTo>
                    <a:pt x="82" y="12"/>
                    <a:pt x="82" y="6"/>
                    <a:pt x="79" y="3"/>
                  </a:cubicBezTo>
                  <a:cubicBezTo>
                    <a:pt x="76" y="0"/>
                    <a:pt x="70" y="0"/>
                    <a:pt x="67" y="3"/>
                  </a:cubicBezTo>
                  <a:cubicBezTo>
                    <a:pt x="33" y="38"/>
                    <a:pt x="33" y="38"/>
                    <a:pt x="33" y="38"/>
                  </a:cubicBezTo>
                  <a:cubicBezTo>
                    <a:pt x="15" y="19"/>
                    <a:pt x="15" y="19"/>
                    <a:pt x="15" y="19"/>
                  </a:cubicBezTo>
                  <a:cubicBezTo>
                    <a:pt x="12" y="16"/>
                    <a:pt x="6" y="16"/>
                    <a:pt x="3" y="19"/>
                  </a:cubicBezTo>
                  <a:cubicBezTo>
                    <a:pt x="0" y="22"/>
                    <a:pt x="0" y="28"/>
                    <a:pt x="3" y="31"/>
                  </a:cubicBezTo>
                  <a:lnTo>
                    <a:pt x="27" y="55"/>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grpSp>
        <p:nvGrpSpPr>
          <p:cNvPr id="41" name="Group 40"/>
          <p:cNvGrpSpPr>
            <a:grpSpLocks noChangeAspect="1"/>
          </p:cNvGrpSpPr>
          <p:nvPr/>
        </p:nvGrpSpPr>
        <p:grpSpPr bwMode="auto">
          <a:xfrm>
            <a:off x="7798270" y="3920992"/>
            <a:ext cx="264320" cy="290512"/>
            <a:chOff x="839" y="1207"/>
            <a:chExt cx="222" cy="244"/>
          </a:xfrm>
        </p:grpSpPr>
        <p:sp>
          <p:nvSpPr>
            <p:cNvPr id="42" name="AutoShape 61"/>
            <p:cNvSpPr>
              <a:spLocks noChangeAspect="1" noChangeArrowheads="1" noTextEdit="1"/>
            </p:cNvSpPr>
            <p:nvPr/>
          </p:nvSpPr>
          <p:spPr bwMode="auto">
            <a:xfrm>
              <a:off x="839" y="1207"/>
              <a:ext cx="22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43" name="Freeform 26"/>
            <p:cNvSpPr>
              <a:spLocks noEditPoints="1"/>
            </p:cNvSpPr>
            <p:nvPr/>
          </p:nvSpPr>
          <p:spPr bwMode="auto">
            <a:xfrm>
              <a:off x="839" y="1207"/>
              <a:ext cx="222" cy="244"/>
            </a:xfrm>
            <a:custGeom>
              <a:avLst/>
              <a:gdLst>
                <a:gd name="T0" fmla="*/ 34 w 232"/>
                <a:gd name="T1" fmla="*/ 222 h 256"/>
                <a:gd name="T2" fmla="*/ 198 w 232"/>
                <a:gd name="T3" fmla="*/ 222 h 256"/>
                <a:gd name="T4" fmla="*/ 198 w 232"/>
                <a:gd name="T5" fmla="*/ 58 h 256"/>
                <a:gd name="T6" fmla="*/ 124 w 232"/>
                <a:gd name="T7" fmla="*/ 16 h 256"/>
                <a:gd name="T8" fmla="*/ 148 w 232"/>
                <a:gd name="T9" fmla="*/ 8 h 256"/>
                <a:gd name="T10" fmla="*/ 116 w 232"/>
                <a:gd name="T11" fmla="*/ 0 h 256"/>
                <a:gd name="T12" fmla="*/ 92 w 232"/>
                <a:gd name="T13" fmla="*/ 0 h 256"/>
                <a:gd name="T14" fmla="*/ 92 w 232"/>
                <a:gd name="T15" fmla="*/ 16 h 256"/>
                <a:gd name="T16" fmla="*/ 108 w 232"/>
                <a:gd name="T17" fmla="*/ 24 h 256"/>
                <a:gd name="T18" fmla="*/ 0 w 232"/>
                <a:gd name="T19" fmla="*/ 140 h 256"/>
                <a:gd name="T20" fmla="*/ 208 w 232"/>
                <a:gd name="T21" fmla="*/ 132 h 256"/>
                <a:gd name="T22" fmla="*/ 208 w 232"/>
                <a:gd name="T23" fmla="*/ 148 h 256"/>
                <a:gd name="T24" fmla="*/ 192 w 232"/>
                <a:gd name="T25" fmla="*/ 205 h 256"/>
                <a:gd name="T26" fmla="*/ 180 w 232"/>
                <a:gd name="T27" fmla="*/ 193 h 256"/>
                <a:gd name="T28" fmla="*/ 169 w 232"/>
                <a:gd name="T29" fmla="*/ 204 h 256"/>
                <a:gd name="T30" fmla="*/ 181 w 232"/>
                <a:gd name="T31" fmla="*/ 216 h 256"/>
                <a:gd name="T32" fmla="*/ 124 w 232"/>
                <a:gd name="T33" fmla="*/ 228 h 256"/>
                <a:gd name="T34" fmla="*/ 108 w 232"/>
                <a:gd name="T35" fmla="*/ 228 h 256"/>
                <a:gd name="T36" fmla="*/ 51 w 232"/>
                <a:gd name="T37" fmla="*/ 216 h 256"/>
                <a:gd name="T38" fmla="*/ 63 w 232"/>
                <a:gd name="T39" fmla="*/ 204 h 256"/>
                <a:gd name="T40" fmla="*/ 52 w 232"/>
                <a:gd name="T41" fmla="*/ 193 h 256"/>
                <a:gd name="T42" fmla="*/ 40 w 232"/>
                <a:gd name="T43" fmla="*/ 205 h 256"/>
                <a:gd name="T44" fmla="*/ 24 w 232"/>
                <a:gd name="T45" fmla="*/ 148 h 256"/>
                <a:gd name="T46" fmla="*/ 24 w 232"/>
                <a:gd name="T47" fmla="*/ 132 h 256"/>
                <a:gd name="T48" fmla="*/ 40 w 232"/>
                <a:gd name="T49" fmla="*/ 75 h 256"/>
                <a:gd name="T50" fmla="*/ 52 w 232"/>
                <a:gd name="T51" fmla="*/ 87 h 256"/>
                <a:gd name="T52" fmla="*/ 63 w 232"/>
                <a:gd name="T53" fmla="*/ 87 h 256"/>
                <a:gd name="T54" fmla="*/ 52 w 232"/>
                <a:gd name="T55" fmla="*/ 65 h 256"/>
                <a:gd name="T56" fmla="*/ 108 w 232"/>
                <a:gd name="T57" fmla="*/ 40 h 256"/>
                <a:gd name="T58" fmla="*/ 116 w 232"/>
                <a:gd name="T59" fmla="*/ 56 h 256"/>
                <a:gd name="T60" fmla="*/ 124 w 232"/>
                <a:gd name="T61" fmla="*/ 40 h 256"/>
                <a:gd name="T62" fmla="*/ 180 w 232"/>
                <a:gd name="T63" fmla="*/ 65 h 256"/>
                <a:gd name="T64" fmla="*/ 169 w 232"/>
                <a:gd name="T65" fmla="*/ 87 h 256"/>
                <a:gd name="T66" fmla="*/ 180 w 232"/>
                <a:gd name="T67" fmla="*/ 87 h 256"/>
                <a:gd name="T68" fmla="*/ 192 w 232"/>
                <a:gd name="T69" fmla="*/ 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256">
                  <a:moveTo>
                    <a:pt x="0" y="140"/>
                  </a:moveTo>
                  <a:cubicBezTo>
                    <a:pt x="0" y="171"/>
                    <a:pt x="12" y="200"/>
                    <a:pt x="34" y="222"/>
                  </a:cubicBezTo>
                  <a:cubicBezTo>
                    <a:pt x="56" y="244"/>
                    <a:pt x="85" y="256"/>
                    <a:pt x="116" y="256"/>
                  </a:cubicBezTo>
                  <a:cubicBezTo>
                    <a:pt x="147" y="256"/>
                    <a:pt x="176" y="244"/>
                    <a:pt x="198" y="222"/>
                  </a:cubicBezTo>
                  <a:cubicBezTo>
                    <a:pt x="220" y="200"/>
                    <a:pt x="232" y="171"/>
                    <a:pt x="232" y="140"/>
                  </a:cubicBezTo>
                  <a:cubicBezTo>
                    <a:pt x="232" y="109"/>
                    <a:pt x="220" y="80"/>
                    <a:pt x="198" y="58"/>
                  </a:cubicBezTo>
                  <a:cubicBezTo>
                    <a:pt x="178" y="38"/>
                    <a:pt x="152" y="26"/>
                    <a:pt x="124" y="24"/>
                  </a:cubicBezTo>
                  <a:cubicBezTo>
                    <a:pt x="124" y="16"/>
                    <a:pt x="124" y="16"/>
                    <a:pt x="124" y="16"/>
                  </a:cubicBezTo>
                  <a:cubicBezTo>
                    <a:pt x="140" y="16"/>
                    <a:pt x="140" y="16"/>
                    <a:pt x="140" y="16"/>
                  </a:cubicBezTo>
                  <a:cubicBezTo>
                    <a:pt x="144" y="16"/>
                    <a:pt x="148" y="12"/>
                    <a:pt x="148" y="8"/>
                  </a:cubicBezTo>
                  <a:cubicBezTo>
                    <a:pt x="148" y="4"/>
                    <a:pt x="144" y="0"/>
                    <a:pt x="140" y="0"/>
                  </a:cubicBezTo>
                  <a:cubicBezTo>
                    <a:pt x="116" y="0"/>
                    <a:pt x="116" y="0"/>
                    <a:pt x="116" y="0"/>
                  </a:cubicBezTo>
                  <a:cubicBezTo>
                    <a:pt x="108" y="0"/>
                    <a:pt x="108" y="0"/>
                    <a:pt x="108" y="0"/>
                  </a:cubicBezTo>
                  <a:cubicBezTo>
                    <a:pt x="92" y="0"/>
                    <a:pt x="92" y="0"/>
                    <a:pt x="92" y="0"/>
                  </a:cubicBezTo>
                  <a:cubicBezTo>
                    <a:pt x="88" y="0"/>
                    <a:pt x="84" y="4"/>
                    <a:pt x="84" y="8"/>
                  </a:cubicBezTo>
                  <a:cubicBezTo>
                    <a:pt x="84" y="12"/>
                    <a:pt x="88" y="16"/>
                    <a:pt x="92" y="16"/>
                  </a:cubicBezTo>
                  <a:cubicBezTo>
                    <a:pt x="108" y="16"/>
                    <a:pt x="108" y="16"/>
                    <a:pt x="108" y="16"/>
                  </a:cubicBezTo>
                  <a:cubicBezTo>
                    <a:pt x="108" y="24"/>
                    <a:pt x="108" y="24"/>
                    <a:pt x="108" y="24"/>
                  </a:cubicBezTo>
                  <a:cubicBezTo>
                    <a:pt x="80" y="26"/>
                    <a:pt x="54" y="38"/>
                    <a:pt x="34" y="58"/>
                  </a:cubicBezTo>
                  <a:cubicBezTo>
                    <a:pt x="12" y="80"/>
                    <a:pt x="0" y="109"/>
                    <a:pt x="0" y="140"/>
                  </a:cubicBezTo>
                  <a:close/>
                  <a:moveTo>
                    <a:pt x="216" y="132"/>
                  </a:moveTo>
                  <a:cubicBezTo>
                    <a:pt x="208" y="132"/>
                    <a:pt x="208" y="132"/>
                    <a:pt x="208" y="132"/>
                  </a:cubicBezTo>
                  <a:cubicBezTo>
                    <a:pt x="204" y="132"/>
                    <a:pt x="200" y="136"/>
                    <a:pt x="200" y="140"/>
                  </a:cubicBezTo>
                  <a:cubicBezTo>
                    <a:pt x="200" y="144"/>
                    <a:pt x="204" y="148"/>
                    <a:pt x="208" y="148"/>
                  </a:cubicBezTo>
                  <a:cubicBezTo>
                    <a:pt x="216" y="148"/>
                    <a:pt x="216" y="148"/>
                    <a:pt x="216" y="148"/>
                  </a:cubicBezTo>
                  <a:cubicBezTo>
                    <a:pt x="214" y="169"/>
                    <a:pt x="206" y="189"/>
                    <a:pt x="192" y="205"/>
                  </a:cubicBezTo>
                  <a:cubicBezTo>
                    <a:pt x="192" y="205"/>
                    <a:pt x="192" y="204"/>
                    <a:pt x="191" y="204"/>
                  </a:cubicBezTo>
                  <a:cubicBezTo>
                    <a:pt x="180" y="193"/>
                    <a:pt x="180" y="193"/>
                    <a:pt x="180" y="193"/>
                  </a:cubicBezTo>
                  <a:cubicBezTo>
                    <a:pt x="177" y="190"/>
                    <a:pt x="172" y="190"/>
                    <a:pt x="169" y="193"/>
                  </a:cubicBezTo>
                  <a:cubicBezTo>
                    <a:pt x="166" y="196"/>
                    <a:pt x="166" y="201"/>
                    <a:pt x="169" y="204"/>
                  </a:cubicBezTo>
                  <a:cubicBezTo>
                    <a:pt x="180" y="215"/>
                    <a:pt x="180" y="215"/>
                    <a:pt x="180" y="215"/>
                  </a:cubicBezTo>
                  <a:cubicBezTo>
                    <a:pt x="180" y="216"/>
                    <a:pt x="181" y="216"/>
                    <a:pt x="181" y="216"/>
                  </a:cubicBezTo>
                  <a:cubicBezTo>
                    <a:pt x="165" y="230"/>
                    <a:pt x="145" y="238"/>
                    <a:pt x="124" y="240"/>
                  </a:cubicBezTo>
                  <a:cubicBezTo>
                    <a:pt x="124" y="228"/>
                    <a:pt x="124" y="228"/>
                    <a:pt x="124" y="228"/>
                  </a:cubicBezTo>
                  <a:cubicBezTo>
                    <a:pt x="124" y="224"/>
                    <a:pt x="120" y="220"/>
                    <a:pt x="116" y="220"/>
                  </a:cubicBezTo>
                  <a:cubicBezTo>
                    <a:pt x="112" y="220"/>
                    <a:pt x="108" y="224"/>
                    <a:pt x="108" y="228"/>
                  </a:cubicBezTo>
                  <a:cubicBezTo>
                    <a:pt x="108" y="240"/>
                    <a:pt x="108" y="240"/>
                    <a:pt x="108" y="240"/>
                  </a:cubicBezTo>
                  <a:cubicBezTo>
                    <a:pt x="87" y="238"/>
                    <a:pt x="67" y="230"/>
                    <a:pt x="51" y="216"/>
                  </a:cubicBezTo>
                  <a:cubicBezTo>
                    <a:pt x="51" y="216"/>
                    <a:pt x="52" y="216"/>
                    <a:pt x="52" y="215"/>
                  </a:cubicBezTo>
                  <a:cubicBezTo>
                    <a:pt x="63" y="204"/>
                    <a:pt x="63" y="204"/>
                    <a:pt x="63" y="204"/>
                  </a:cubicBezTo>
                  <a:cubicBezTo>
                    <a:pt x="66" y="201"/>
                    <a:pt x="66" y="196"/>
                    <a:pt x="63" y="193"/>
                  </a:cubicBezTo>
                  <a:cubicBezTo>
                    <a:pt x="60" y="190"/>
                    <a:pt x="55" y="190"/>
                    <a:pt x="52" y="193"/>
                  </a:cubicBezTo>
                  <a:cubicBezTo>
                    <a:pt x="41" y="204"/>
                    <a:pt x="41" y="204"/>
                    <a:pt x="41" y="204"/>
                  </a:cubicBezTo>
                  <a:cubicBezTo>
                    <a:pt x="40" y="204"/>
                    <a:pt x="40" y="205"/>
                    <a:pt x="40" y="205"/>
                  </a:cubicBezTo>
                  <a:cubicBezTo>
                    <a:pt x="26" y="189"/>
                    <a:pt x="18" y="169"/>
                    <a:pt x="16" y="148"/>
                  </a:cubicBezTo>
                  <a:cubicBezTo>
                    <a:pt x="24" y="148"/>
                    <a:pt x="24" y="148"/>
                    <a:pt x="24" y="148"/>
                  </a:cubicBezTo>
                  <a:cubicBezTo>
                    <a:pt x="28" y="148"/>
                    <a:pt x="32" y="144"/>
                    <a:pt x="32" y="140"/>
                  </a:cubicBezTo>
                  <a:cubicBezTo>
                    <a:pt x="32" y="136"/>
                    <a:pt x="28" y="132"/>
                    <a:pt x="24" y="132"/>
                  </a:cubicBezTo>
                  <a:cubicBezTo>
                    <a:pt x="16" y="132"/>
                    <a:pt x="16" y="132"/>
                    <a:pt x="16" y="132"/>
                  </a:cubicBezTo>
                  <a:cubicBezTo>
                    <a:pt x="18" y="111"/>
                    <a:pt x="26" y="91"/>
                    <a:pt x="40" y="75"/>
                  </a:cubicBezTo>
                  <a:cubicBezTo>
                    <a:pt x="40" y="75"/>
                    <a:pt x="40" y="76"/>
                    <a:pt x="41" y="76"/>
                  </a:cubicBezTo>
                  <a:cubicBezTo>
                    <a:pt x="52" y="87"/>
                    <a:pt x="52" y="87"/>
                    <a:pt x="52" y="87"/>
                  </a:cubicBezTo>
                  <a:cubicBezTo>
                    <a:pt x="53" y="89"/>
                    <a:pt x="56" y="90"/>
                    <a:pt x="58" y="90"/>
                  </a:cubicBezTo>
                  <a:cubicBezTo>
                    <a:pt x="60" y="90"/>
                    <a:pt x="62" y="89"/>
                    <a:pt x="63" y="87"/>
                  </a:cubicBezTo>
                  <a:cubicBezTo>
                    <a:pt x="66" y="84"/>
                    <a:pt x="66" y="79"/>
                    <a:pt x="63" y="76"/>
                  </a:cubicBezTo>
                  <a:cubicBezTo>
                    <a:pt x="52" y="65"/>
                    <a:pt x="52" y="65"/>
                    <a:pt x="52" y="65"/>
                  </a:cubicBezTo>
                  <a:cubicBezTo>
                    <a:pt x="52" y="64"/>
                    <a:pt x="51" y="64"/>
                    <a:pt x="51" y="64"/>
                  </a:cubicBezTo>
                  <a:cubicBezTo>
                    <a:pt x="67" y="50"/>
                    <a:pt x="87" y="42"/>
                    <a:pt x="108" y="40"/>
                  </a:cubicBezTo>
                  <a:cubicBezTo>
                    <a:pt x="108" y="48"/>
                    <a:pt x="108" y="48"/>
                    <a:pt x="108" y="48"/>
                  </a:cubicBezTo>
                  <a:cubicBezTo>
                    <a:pt x="108" y="52"/>
                    <a:pt x="112" y="56"/>
                    <a:pt x="116" y="56"/>
                  </a:cubicBezTo>
                  <a:cubicBezTo>
                    <a:pt x="120" y="56"/>
                    <a:pt x="124" y="52"/>
                    <a:pt x="124" y="48"/>
                  </a:cubicBezTo>
                  <a:cubicBezTo>
                    <a:pt x="124" y="40"/>
                    <a:pt x="124" y="40"/>
                    <a:pt x="124" y="40"/>
                  </a:cubicBezTo>
                  <a:cubicBezTo>
                    <a:pt x="145" y="42"/>
                    <a:pt x="165" y="50"/>
                    <a:pt x="181" y="64"/>
                  </a:cubicBezTo>
                  <a:cubicBezTo>
                    <a:pt x="181" y="64"/>
                    <a:pt x="180" y="64"/>
                    <a:pt x="180" y="65"/>
                  </a:cubicBezTo>
                  <a:cubicBezTo>
                    <a:pt x="169" y="76"/>
                    <a:pt x="169" y="76"/>
                    <a:pt x="169" y="76"/>
                  </a:cubicBezTo>
                  <a:cubicBezTo>
                    <a:pt x="166" y="79"/>
                    <a:pt x="166" y="84"/>
                    <a:pt x="169" y="87"/>
                  </a:cubicBezTo>
                  <a:cubicBezTo>
                    <a:pt x="170" y="89"/>
                    <a:pt x="172" y="90"/>
                    <a:pt x="174" y="90"/>
                  </a:cubicBezTo>
                  <a:cubicBezTo>
                    <a:pt x="176" y="90"/>
                    <a:pt x="179" y="89"/>
                    <a:pt x="180" y="87"/>
                  </a:cubicBezTo>
                  <a:cubicBezTo>
                    <a:pt x="191" y="76"/>
                    <a:pt x="191" y="76"/>
                    <a:pt x="191" y="76"/>
                  </a:cubicBezTo>
                  <a:cubicBezTo>
                    <a:pt x="192" y="76"/>
                    <a:pt x="192" y="75"/>
                    <a:pt x="192" y="75"/>
                  </a:cubicBezTo>
                  <a:cubicBezTo>
                    <a:pt x="206" y="91"/>
                    <a:pt x="214" y="111"/>
                    <a:pt x="216" y="13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44" name="Freeform 27"/>
            <p:cNvSpPr>
              <a:spLocks/>
            </p:cNvSpPr>
            <p:nvPr/>
          </p:nvSpPr>
          <p:spPr bwMode="auto">
            <a:xfrm>
              <a:off x="935" y="1287"/>
              <a:ext cx="30" cy="69"/>
            </a:xfrm>
            <a:custGeom>
              <a:avLst/>
              <a:gdLst>
                <a:gd name="T0" fmla="*/ 24 w 32"/>
                <a:gd name="T1" fmla="*/ 42 h 72"/>
                <a:gd name="T2" fmla="*/ 24 w 32"/>
                <a:gd name="T3" fmla="*/ 8 h 72"/>
                <a:gd name="T4" fmla="*/ 16 w 32"/>
                <a:gd name="T5" fmla="*/ 0 h 72"/>
                <a:gd name="T6" fmla="*/ 8 w 32"/>
                <a:gd name="T7" fmla="*/ 8 h 72"/>
                <a:gd name="T8" fmla="*/ 8 w 32"/>
                <a:gd name="T9" fmla="*/ 42 h 72"/>
                <a:gd name="T10" fmla="*/ 0 w 32"/>
                <a:gd name="T11" fmla="*/ 56 h 72"/>
                <a:gd name="T12" fmla="*/ 16 w 32"/>
                <a:gd name="T13" fmla="*/ 72 h 72"/>
                <a:gd name="T14" fmla="*/ 32 w 32"/>
                <a:gd name="T15" fmla="*/ 56 h 72"/>
                <a:gd name="T16" fmla="*/ 24 w 32"/>
                <a:gd name="T17"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2">
                  <a:moveTo>
                    <a:pt x="24" y="42"/>
                  </a:moveTo>
                  <a:cubicBezTo>
                    <a:pt x="24" y="8"/>
                    <a:pt x="24" y="8"/>
                    <a:pt x="24" y="8"/>
                  </a:cubicBezTo>
                  <a:cubicBezTo>
                    <a:pt x="24" y="4"/>
                    <a:pt x="20" y="0"/>
                    <a:pt x="16" y="0"/>
                  </a:cubicBezTo>
                  <a:cubicBezTo>
                    <a:pt x="12" y="0"/>
                    <a:pt x="8" y="4"/>
                    <a:pt x="8" y="8"/>
                  </a:cubicBezTo>
                  <a:cubicBezTo>
                    <a:pt x="8" y="42"/>
                    <a:pt x="8" y="42"/>
                    <a:pt x="8" y="42"/>
                  </a:cubicBezTo>
                  <a:cubicBezTo>
                    <a:pt x="3" y="45"/>
                    <a:pt x="0" y="50"/>
                    <a:pt x="0" y="56"/>
                  </a:cubicBezTo>
                  <a:cubicBezTo>
                    <a:pt x="0" y="65"/>
                    <a:pt x="7" y="72"/>
                    <a:pt x="16" y="72"/>
                  </a:cubicBezTo>
                  <a:cubicBezTo>
                    <a:pt x="25" y="72"/>
                    <a:pt x="32" y="65"/>
                    <a:pt x="32" y="56"/>
                  </a:cubicBezTo>
                  <a:cubicBezTo>
                    <a:pt x="32" y="50"/>
                    <a:pt x="29" y="45"/>
                    <a:pt x="24" y="4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grpSp>
        <p:nvGrpSpPr>
          <p:cNvPr id="45" name="Group 44"/>
          <p:cNvGrpSpPr>
            <a:grpSpLocks noChangeAspect="1"/>
          </p:cNvGrpSpPr>
          <p:nvPr/>
        </p:nvGrpSpPr>
        <p:grpSpPr bwMode="auto">
          <a:xfrm>
            <a:off x="7781601" y="3029077"/>
            <a:ext cx="290512" cy="291704"/>
            <a:chOff x="5228" y="1717"/>
            <a:chExt cx="244" cy="245"/>
          </a:xfrm>
        </p:grpSpPr>
        <p:sp>
          <p:nvSpPr>
            <p:cNvPr id="46" name="AutoShape 142"/>
            <p:cNvSpPr>
              <a:spLocks noChangeAspect="1" noChangeArrowheads="1" noTextEdit="1"/>
            </p:cNvSpPr>
            <p:nvPr/>
          </p:nvSpPr>
          <p:spPr bwMode="auto">
            <a:xfrm>
              <a:off x="5228" y="1717"/>
              <a:ext cx="24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47" name="Freeform 24"/>
            <p:cNvSpPr>
              <a:spLocks noEditPoints="1"/>
            </p:cNvSpPr>
            <p:nvPr/>
          </p:nvSpPr>
          <p:spPr bwMode="auto">
            <a:xfrm>
              <a:off x="5228" y="1717"/>
              <a:ext cx="244" cy="24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grpSp>
        <p:nvGrpSpPr>
          <p:cNvPr id="48" name="Group 47"/>
          <p:cNvGrpSpPr>
            <a:grpSpLocks noChangeAspect="1"/>
          </p:cNvGrpSpPr>
          <p:nvPr/>
        </p:nvGrpSpPr>
        <p:grpSpPr bwMode="auto">
          <a:xfrm>
            <a:off x="7835194" y="2248646"/>
            <a:ext cx="236935" cy="291704"/>
            <a:chOff x="3101" y="1717"/>
            <a:chExt cx="199" cy="245"/>
          </a:xfrm>
        </p:grpSpPr>
        <p:sp>
          <p:nvSpPr>
            <p:cNvPr id="49" name="AutoShape 124"/>
            <p:cNvSpPr>
              <a:spLocks noChangeAspect="1" noChangeArrowheads="1" noTextEdit="1"/>
            </p:cNvSpPr>
            <p:nvPr/>
          </p:nvSpPr>
          <p:spPr bwMode="auto">
            <a:xfrm>
              <a:off x="3101" y="1717"/>
              <a:ext cx="19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50" name="Freeform 21"/>
            <p:cNvSpPr>
              <a:spLocks noEditPoints="1"/>
            </p:cNvSpPr>
            <p:nvPr/>
          </p:nvSpPr>
          <p:spPr bwMode="auto">
            <a:xfrm>
              <a:off x="3101" y="1717"/>
              <a:ext cx="199" cy="245"/>
            </a:xfrm>
            <a:custGeom>
              <a:avLst/>
              <a:gdLst>
                <a:gd name="T0" fmla="*/ 32 w 208"/>
                <a:gd name="T1" fmla="*/ 72 h 256"/>
                <a:gd name="T2" fmla="*/ 32 w 208"/>
                <a:gd name="T3" fmla="*/ 128 h 256"/>
                <a:gd name="T4" fmla="*/ 8 w 208"/>
                <a:gd name="T5" fmla="*/ 128 h 256"/>
                <a:gd name="T6" fmla="*/ 0 w 208"/>
                <a:gd name="T7" fmla="*/ 136 h 256"/>
                <a:gd name="T8" fmla="*/ 0 w 208"/>
                <a:gd name="T9" fmla="*/ 248 h 256"/>
                <a:gd name="T10" fmla="*/ 8 w 208"/>
                <a:gd name="T11" fmla="*/ 256 h 256"/>
                <a:gd name="T12" fmla="*/ 200 w 208"/>
                <a:gd name="T13" fmla="*/ 256 h 256"/>
                <a:gd name="T14" fmla="*/ 208 w 208"/>
                <a:gd name="T15" fmla="*/ 248 h 256"/>
                <a:gd name="T16" fmla="*/ 208 w 208"/>
                <a:gd name="T17" fmla="*/ 136 h 256"/>
                <a:gd name="T18" fmla="*/ 200 w 208"/>
                <a:gd name="T19" fmla="*/ 128 h 256"/>
                <a:gd name="T20" fmla="*/ 176 w 208"/>
                <a:gd name="T21" fmla="*/ 128 h 256"/>
                <a:gd name="T22" fmla="*/ 176 w 208"/>
                <a:gd name="T23" fmla="*/ 72 h 256"/>
                <a:gd name="T24" fmla="*/ 104 w 208"/>
                <a:gd name="T25" fmla="*/ 0 h 256"/>
                <a:gd name="T26" fmla="*/ 32 w 208"/>
                <a:gd name="T27" fmla="*/ 72 h 256"/>
                <a:gd name="T28" fmla="*/ 192 w 208"/>
                <a:gd name="T29" fmla="*/ 240 h 256"/>
                <a:gd name="T30" fmla="*/ 16 w 208"/>
                <a:gd name="T31" fmla="*/ 240 h 256"/>
                <a:gd name="T32" fmla="*/ 16 w 208"/>
                <a:gd name="T33" fmla="*/ 144 h 256"/>
                <a:gd name="T34" fmla="*/ 192 w 208"/>
                <a:gd name="T35" fmla="*/ 144 h 256"/>
                <a:gd name="T36" fmla="*/ 192 w 208"/>
                <a:gd name="T37" fmla="*/ 240 h 256"/>
                <a:gd name="T38" fmla="*/ 104 w 208"/>
                <a:gd name="T39" fmla="*/ 16 h 256"/>
                <a:gd name="T40" fmla="*/ 160 w 208"/>
                <a:gd name="T41" fmla="*/ 72 h 256"/>
                <a:gd name="T42" fmla="*/ 160 w 208"/>
                <a:gd name="T43" fmla="*/ 128 h 256"/>
                <a:gd name="T44" fmla="*/ 48 w 208"/>
                <a:gd name="T45" fmla="*/ 128 h 256"/>
                <a:gd name="T46" fmla="*/ 48 w 208"/>
                <a:gd name="T47" fmla="*/ 72 h 256"/>
                <a:gd name="T48" fmla="*/ 104 w 208"/>
                <a:gd name="T49"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56">
                  <a:moveTo>
                    <a:pt x="32" y="72"/>
                  </a:moveTo>
                  <a:cubicBezTo>
                    <a:pt x="32" y="128"/>
                    <a:pt x="32" y="128"/>
                    <a:pt x="32" y="128"/>
                  </a:cubicBezTo>
                  <a:cubicBezTo>
                    <a:pt x="8" y="128"/>
                    <a:pt x="8" y="128"/>
                    <a:pt x="8" y="128"/>
                  </a:cubicBezTo>
                  <a:cubicBezTo>
                    <a:pt x="4" y="128"/>
                    <a:pt x="0" y="132"/>
                    <a:pt x="0" y="136"/>
                  </a:cubicBezTo>
                  <a:cubicBezTo>
                    <a:pt x="0" y="248"/>
                    <a:pt x="0" y="248"/>
                    <a:pt x="0" y="248"/>
                  </a:cubicBezTo>
                  <a:cubicBezTo>
                    <a:pt x="0" y="252"/>
                    <a:pt x="4" y="256"/>
                    <a:pt x="8" y="256"/>
                  </a:cubicBezTo>
                  <a:cubicBezTo>
                    <a:pt x="200" y="256"/>
                    <a:pt x="200" y="256"/>
                    <a:pt x="200" y="256"/>
                  </a:cubicBezTo>
                  <a:cubicBezTo>
                    <a:pt x="204" y="256"/>
                    <a:pt x="208" y="252"/>
                    <a:pt x="208" y="248"/>
                  </a:cubicBezTo>
                  <a:cubicBezTo>
                    <a:pt x="208" y="136"/>
                    <a:pt x="208" y="136"/>
                    <a:pt x="208" y="136"/>
                  </a:cubicBezTo>
                  <a:cubicBezTo>
                    <a:pt x="208" y="132"/>
                    <a:pt x="204" y="128"/>
                    <a:pt x="200" y="128"/>
                  </a:cubicBezTo>
                  <a:cubicBezTo>
                    <a:pt x="176" y="128"/>
                    <a:pt x="176" y="128"/>
                    <a:pt x="176" y="128"/>
                  </a:cubicBezTo>
                  <a:cubicBezTo>
                    <a:pt x="176" y="72"/>
                    <a:pt x="176" y="72"/>
                    <a:pt x="176" y="72"/>
                  </a:cubicBezTo>
                  <a:cubicBezTo>
                    <a:pt x="176" y="32"/>
                    <a:pt x="144" y="0"/>
                    <a:pt x="104" y="0"/>
                  </a:cubicBezTo>
                  <a:cubicBezTo>
                    <a:pt x="64" y="0"/>
                    <a:pt x="32" y="32"/>
                    <a:pt x="32" y="72"/>
                  </a:cubicBezTo>
                  <a:close/>
                  <a:moveTo>
                    <a:pt x="192" y="240"/>
                  </a:moveTo>
                  <a:cubicBezTo>
                    <a:pt x="16" y="240"/>
                    <a:pt x="16" y="240"/>
                    <a:pt x="16" y="240"/>
                  </a:cubicBezTo>
                  <a:cubicBezTo>
                    <a:pt x="16" y="144"/>
                    <a:pt x="16" y="144"/>
                    <a:pt x="16" y="144"/>
                  </a:cubicBezTo>
                  <a:cubicBezTo>
                    <a:pt x="192" y="144"/>
                    <a:pt x="192" y="144"/>
                    <a:pt x="192" y="144"/>
                  </a:cubicBezTo>
                  <a:lnTo>
                    <a:pt x="192" y="240"/>
                  </a:lnTo>
                  <a:close/>
                  <a:moveTo>
                    <a:pt x="104" y="16"/>
                  </a:moveTo>
                  <a:cubicBezTo>
                    <a:pt x="135" y="16"/>
                    <a:pt x="160" y="41"/>
                    <a:pt x="160" y="72"/>
                  </a:cubicBezTo>
                  <a:cubicBezTo>
                    <a:pt x="160" y="128"/>
                    <a:pt x="160" y="128"/>
                    <a:pt x="160" y="128"/>
                  </a:cubicBezTo>
                  <a:cubicBezTo>
                    <a:pt x="48" y="128"/>
                    <a:pt x="48" y="128"/>
                    <a:pt x="48" y="128"/>
                  </a:cubicBezTo>
                  <a:cubicBezTo>
                    <a:pt x="48" y="72"/>
                    <a:pt x="48" y="72"/>
                    <a:pt x="48" y="72"/>
                  </a:cubicBezTo>
                  <a:cubicBezTo>
                    <a:pt x="48" y="41"/>
                    <a:pt x="73" y="16"/>
                    <a:pt x="104" y="16"/>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51" name="Freeform 22"/>
            <p:cNvSpPr>
              <a:spLocks noEditPoints="1"/>
            </p:cNvSpPr>
            <p:nvPr/>
          </p:nvSpPr>
          <p:spPr bwMode="auto">
            <a:xfrm>
              <a:off x="3178" y="1870"/>
              <a:ext cx="45" cy="61"/>
            </a:xfrm>
            <a:custGeom>
              <a:avLst/>
              <a:gdLst>
                <a:gd name="T0" fmla="*/ 24 w 48"/>
                <a:gd name="T1" fmla="*/ 0 h 64"/>
                <a:gd name="T2" fmla="*/ 0 w 48"/>
                <a:gd name="T3" fmla="*/ 24 h 64"/>
                <a:gd name="T4" fmla="*/ 16 w 48"/>
                <a:gd name="T5" fmla="*/ 47 h 64"/>
                <a:gd name="T6" fmla="*/ 16 w 48"/>
                <a:gd name="T7" fmla="*/ 56 h 64"/>
                <a:gd name="T8" fmla="*/ 24 w 48"/>
                <a:gd name="T9" fmla="*/ 64 h 64"/>
                <a:gd name="T10" fmla="*/ 32 w 48"/>
                <a:gd name="T11" fmla="*/ 56 h 64"/>
                <a:gd name="T12" fmla="*/ 32 w 48"/>
                <a:gd name="T13" fmla="*/ 47 h 64"/>
                <a:gd name="T14" fmla="*/ 48 w 48"/>
                <a:gd name="T15" fmla="*/ 24 h 64"/>
                <a:gd name="T16" fmla="*/ 24 w 48"/>
                <a:gd name="T17" fmla="*/ 0 h 64"/>
                <a:gd name="T18" fmla="*/ 24 w 48"/>
                <a:gd name="T19" fmla="*/ 32 h 64"/>
                <a:gd name="T20" fmla="*/ 16 w 48"/>
                <a:gd name="T21" fmla="*/ 24 h 64"/>
                <a:gd name="T22" fmla="*/ 24 w 48"/>
                <a:gd name="T23" fmla="*/ 16 h 64"/>
                <a:gd name="T24" fmla="*/ 32 w 48"/>
                <a:gd name="T25" fmla="*/ 24 h 64"/>
                <a:gd name="T26" fmla="*/ 24 w 48"/>
                <a:gd name="T2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4">
                  <a:moveTo>
                    <a:pt x="24" y="0"/>
                  </a:moveTo>
                  <a:cubicBezTo>
                    <a:pt x="11" y="0"/>
                    <a:pt x="0" y="11"/>
                    <a:pt x="0" y="24"/>
                  </a:cubicBezTo>
                  <a:cubicBezTo>
                    <a:pt x="0" y="34"/>
                    <a:pt x="7" y="43"/>
                    <a:pt x="16" y="47"/>
                  </a:cubicBezTo>
                  <a:cubicBezTo>
                    <a:pt x="16" y="56"/>
                    <a:pt x="16" y="56"/>
                    <a:pt x="16" y="56"/>
                  </a:cubicBezTo>
                  <a:cubicBezTo>
                    <a:pt x="16" y="60"/>
                    <a:pt x="20" y="64"/>
                    <a:pt x="24" y="64"/>
                  </a:cubicBezTo>
                  <a:cubicBezTo>
                    <a:pt x="28" y="64"/>
                    <a:pt x="32" y="60"/>
                    <a:pt x="32" y="56"/>
                  </a:cubicBezTo>
                  <a:cubicBezTo>
                    <a:pt x="32" y="47"/>
                    <a:pt x="32" y="47"/>
                    <a:pt x="32" y="47"/>
                  </a:cubicBezTo>
                  <a:cubicBezTo>
                    <a:pt x="41" y="43"/>
                    <a:pt x="48" y="34"/>
                    <a:pt x="48" y="24"/>
                  </a:cubicBezTo>
                  <a:cubicBezTo>
                    <a:pt x="48" y="11"/>
                    <a:pt x="37" y="0"/>
                    <a:pt x="24" y="0"/>
                  </a:cubicBezTo>
                  <a:close/>
                  <a:moveTo>
                    <a:pt x="24" y="32"/>
                  </a:moveTo>
                  <a:cubicBezTo>
                    <a:pt x="20" y="32"/>
                    <a:pt x="16" y="28"/>
                    <a:pt x="16" y="24"/>
                  </a:cubicBezTo>
                  <a:cubicBezTo>
                    <a:pt x="16" y="20"/>
                    <a:pt x="20" y="16"/>
                    <a:pt x="24" y="16"/>
                  </a:cubicBezTo>
                  <a:cubicBezTo>
                    <a:pt x="28" y="16"/>
                    <a:pt x="32" y="20"/>
                    <a:pt x="32" y="24"/>
                  </a:cubicBezTo>
                  <a:cubicBezTo>
                    <a:pt x="32" y="28"/>
                    <a:pt x="28" y="32"/>
                    <a:pt x="24" y="3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grpSp>
        <p:nvGrpSpPr>
          <p:cNvPr id="52" name="Group 51"/>
          <p:cNvGrpSpPr>
            <a:grpSpLocks noChangeAspect="1"/>
          </p:cNvGrpSpPr>
          <p:nvPr/>
        </p:nvGrpSpPr>
        <p:grpSpPr bwMode="auto">
          <a:xfrm>
            <a:off x="7850663" y="5433090"/>
            <a:ext cx="220266" cy="291704"/>
            <a:chOff x="3107" y="2645"/>
            <a:chExt cx="185" cy="245"/>
          </a:xfrm>
        </p:grpSpPr>
        <p:sp>
          <p:nvSpPr>
            <p:cNvPr id="53" name="AutoShape 252"/>
            <p:cNvSpPr>
              <a:spLocks noChangeAspect="1" noChangeArrowheads="1" noTextEdit="1"/>
            </p:cNvSpPr>
            <p:nvPr/>
          </p:nvSpPr>
          <p:spPr bwMode="auto">
            <a:xfrm>
              <a:off x="3108" y="2645"/>
              <a:ext cx="18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sz="1400"/>
            </a:p>
          </p:txBody>
        </p:sp>
        <p:sp>
          <p:nvSpPr>
            <p:cNvPr id="54" name="Freeform 18"/>
            <p:cNvSpPr>
              <a:spLocks noEditPoints="1"/>
            </p:cNvSpPr>
            <p:nvPr/>
          </p:nvSpPr>
          <p:spPr bwMode="auto">
            <a:xfrm>
              <a:off x="3107" y="2645"/>
              <a:ext cx="184" cy="245"/>
            </a:xfrm>
            <a:custGeom>
              <a:avLst/>
              <a:gdLst>
                <a:gd name="T0" fmla="*/ 184 w 192"/>
                <a:gd name="T1" fmla="*/ 256 h 256"/>
                <a:gd name="T2" fmla="*/ 192 w 192"/>
                <a:gd name="T3" fmla="*/ 248 h 256"/>
                <a:gd name="T4" fmla="*/ 192 w 192"/>
                <a:gd name="T5" fmla="*/ 32 h 256"/>
                <a:gd name="T6" fmla="*/ 184 w 192"/>
                <a:gd name="T7" fmla="*/ 24 h 256"/>
                <a:gd name="T8" fmla="*/ 145 w 192"/>
                <a:gd name="T9" fmla="*/ 24 h 256"/>
                <a:gd name="T10" fmla="*/ 135 w 192"/>
                <a:gd name="T11" fmla="*/ 4 h 256"/>
                <a:gd name="T12" fmla="*/ 128 w 192"/>
                <a:gd name="T13" fmla="*/ 0 h 256"/>
                <a:gd name="T14" fmla="*/ 64 w 192"/>
                <a:gd name="T15" fmla="*/ 0 h 256"/>
                <a:gd name="T16" fmla="*/ 57 w 192"/>
                <a:gd name="T17" fmla="*/ 4 h 256"/>
                <a:gd name="T18" fmla="*/ 47 w 192"/>
                <a:gd name="T19" fmla="*/ 24 h 256"/>
                <a:gd name="T20" fmla="*/ 8 w 192"/>
                <a:gd name="T21" fmla="*/ 24 h 256"/>
                <a:gd name="T22" fmla="*/ 0 w 192"/>
                <a:gd name="T23" fmla="*/ 32 h 256"/>
                <a:gd name="T24" fmla="*/ 0 w 192"/>
                <a:gd name="T25" fmla="*/ 248 h 256"/>
                <a:gd name="T26" fmla="*/ 8 w 192"/>
                <a:gd name="T27" fmla="*/ 256 h 256"/>
                <a:gd name="T28" fmla="*/ 184 w 192"/>
                <a:gd name="T29" fmla="*/ 256 h 256"/>
                <a:gd name="T30" fmla="*/ 69 w 192"/>
                <a:gd name="T31" fmla="*/ 16 h 256"/>
                <a:gd name="T32" fmla="*/ 123 w 192"/>
                <a:gd name="T33" fmla="*/ 16 h 256"/>
                <a:gd name="T34" fmla="*/ 139 w 192"/>
                <a:gd name="T35" fmla="*/ 48 h 256"/>
                <a:gd name="T36" fmla="*/ 53 w 192"/>
                <a:gd name="T37" fmla="*/ 48 h 256"/>
                <a:gd name="T38" fmla="*/ 69 w 192"/>
                <a:gd name="T39" fmla="*/ 16 h 256"/>
                <a:gd name="T40" fmla="*/ 16 w 192"/>
                <a:gd name="T41" fmla="*/ 40 h 256"/>
                <a:gd name="T42" fmla="*/ 39 w 192"/>
                <a:gd name="T43" fmla="*/ 40 h 256"/>
                <a:gd name="T44" fmla="*/ 33 w 192"/>
                <a:gd name="T45" fmla="*/ 52 h 256"/>
                <a:gd name="T46" fmla="*/ 33 w 192"/>
                <a:gd name="T47" fmla="*/ 60 h 256"/>
                <a:gd name="T48" fmla="*/ 40 w 192"/>
                <a:gd name="T49" fmla="*/ 64 h 256"/>
                <a:gd name="T50" fmla="*/ 152 w 192"/>
                <a:gd name="T51" fmla="*/ 64 h 256"/>
                <a:gd name="T52" fmla="*/ 152 w 192"/>
                <a:gd name="T53" fmla="*/ 64 h 256"/>
                <a:gd name="T54" fmla="*/ 160 w 192"/>
                <a:gd name="T55" fmla="*/ 56 h 256"/>
                <a:gd name="T56" fmla="*/ 159 w 192"/>
                <a:gd name="T57" fmla="*/ 51 h 256"/>
                <a:gd name="T58" fmla="*/ 153 w 192"/>
                <a:gd name="T59" fmla="*/ 40 h 256"/>
                <a:gd name="T60" fmla="*/ 176 w 192"/>
                <a:gd name="T61" fmla="*/ 40 h 256"/>
                <a:gd name="T62" fmla="*/ 176 w 192"/>
                <a:gd name="T63" fmla="*/ 240 h 256"/>
                <a:gd name="T64" fmla="*/ 16 w 192"/>
                <a:gd name="T65" fmla="*/ 240 h 256"/>
                <a:gd name="T66" fmla="*/ 16 w 192"/>
                <a:gd name="T67" fmla="*/ 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256">
                  <a:moveTo>
                    <a:pt x="184" y="256"/>
                  </a:moveTo>
                  <a:cubicBezTo>
                    <a:pt x="188" y="256"/>
                    <a:pt x="192" y="252"/>
                    <a:pt x="192" y="248"/>
                  </a:cubicBezTo>
                  <a:cubicBezTo>
                    <a:pt x="192" y="32"/>
                    <a:pt x="192" y="32"/>
                    <a:pt x="192" y="32"/>
                  </a:cubicBezTo>
                  <a:cubicBezTo>
                    <a:pt x="192" y="28"/>
                    <a:pt x="188" y="24"/>
                    <a:pt x="184" y="24"/>
                  </a:cubicBezTo>
                  <a:cubicBezTo>
                    <a:pt x="145" y="24"/>
                    <a:pt x="145" y="24"/>
                    <a:pt x="145" y="24"/>
                  </a:cubicBezTo>
                  <a:cubicBezTo>
                    <a:pt x="135" y="4"/>
                    <a:pt x="135" y="4"/>
                    <a:pt x="135" y="4"/>
                  </a:cubicBezTo>
                  <a:cubicBezTo>
                    <a:pt x="134" y="2"/>
                    <a:pt x="131" y="0"/>
                    <a:pt x="128" y="0"/>
                  </a:cubicBezTo>
                  <a:cubicBezTo>
                    <a:pt x="64" y="0"/>
                    <a:pt x="64" y="0"/>
                    <a:pt x="64" y="0"/>
                  </a:cubicBezTo>
                  <a:cubicBezTo>
                    <a:pt x="61" y="0"/>
                    <a:pt x="58" y="2"/>
                    <a:pt x="57" y="4"/>
                  </a:cubicBezTo>
                  <a:cubicBezTo>
                    <a:pt x="47" y="24"/>
                    <a:pt x="47" y="24"/>
                    <a:pt x="47" y="24"/>
                  </a:cubicBezTo>
                  <a:cubicBezTo>
                    <a:pt x="8" y="24"/>
                    <a:pt x="8" y="24"/>
                    <a:pt x="8" y="24"/>
                  </a:cubicBezTo>
                  <a:cubicBezTo>
                    <a:pt x="4" y="24"/>
                    <a:pt x="0" y="28"/>
                    <a:pt x="0" y="32"/>
                  </a:cubicBezTo>
                  <a:cubicBezTo>
                    <a:pt x="0" y="248"/>
                    <a:pt x="0" y="248"/>
                    <a:pt x="0" y="248"/>
                  </a:cubicBezTo>
                  <a:cubicBezTo>
                    <a:pt x="0" y="252"/>
                    <a:pt x="4" y="256"/>
                    <a:pt x="8" y="256"/>
                  </a:cubicBezTo>
                  <a:lnTo>
                    <a:pt x="184" y="256"/>
                  </a:lnTo>
                  <a:close/>
                  <a:moveTo>
                    <a:pt x="69" y="16"/>
                  </a:moveTo>
                  <a:cubicBezTo>
                    <a:pt x="123" y="16"/>
                    <a:pt x="123" y="16"/>
                    <a:pt x="123" y="16"/>
                  </a:cubicBezTo>
                  <a:cubicBezTo>
                    <a:pt x="139" y="48"/>
                    <a:pt x="139" y="48"/>
                    <a:pt x="139" y="48"/>
                  </a:cubicBezTo>
                  <a:cubicBezTo>
                    <a:pt x="53" y="48"/>
                    <a:pt x="53" y="48"/>
                    <a:pt x="53" y="48"/>
                  </a:cubicBezTo>
                  <a:lnTo>
                    <a:pt x="69" y="16"/>
                  </a:lnTo>
                  <a:close/>
                  <a:moveTo>
                    <a:pt x="16" y="40"/>
                  </a:moveTo>
                  <a:cubicBezTo>
                    <a:pt x="39" y="40"/>
                    <a:pt x="39" y="40"/>
                    <a:pt x="39" y="40"/>
                  </a:cubicBezTo>
                  <a:cubicBezTo>
                    <a:pt x="33" y="52"/>
                    <a:pt x="33" y="52"/>
                    <a:pt x="33" y="52"/>
                  </a:cubicBezTo>
                  <a:cubicBezTo>
                    <a:pt x="32" y="55"/>
                    <a:pt x="32" y="58"/>
                    <a:pt x="33" y="60"/>
                  </a:cubicBezTo>
                  <a:cubicBezTo>
                    <a:pt x="35" y="63"/>
                    <a:pt x="37" y="64"/>
                    <a:pt x="40" y="64"/>
                  </a:cubicBezTo>
                  <a:cubicBezTo>
                    <a:pt x="152" y="64"/>
                    <a:pt x="152" y="64"/>
                    <a:pt x="152" y="64"/>
                  </a:cubicBezTo>
                  <a:cubicBezTo>
                    <a:pt x="152" y="64"/>
                    <a:pt x="152" y="64"/>
                    <a:pt x="152" y="64"/>
                  </a:cubicBezTo>
                  <a:cubicBezTo>
                    <a:pt x="157" y="64"/>
                    <a:pt x="160" y="60"/>
                    <a:pt x="160" y="56"/>
                  </a:cubicBezTo>
                  <a:cubicBezTo>
                    <a:pt x="160" y="54"/>
                    <a:pt x="160" y="53"/>
                    <a:pt x="159" y="51"/>
                  </a:cubicBezTo>
                  <a:cubicBezTo>
                    <a:pt x="153" y="40"/>
                    <a:pt x="153" y="40"/>
                    <a:pt x="153" y="40"/>
                  </a:cubicBezTo>
                  <a:cubicBezTo>
                    <a:pt x="176" y="40"/>
                    <a:pt x="176" y="40"/>
                    <a:pt x="176" y="40"/>
                  </a:cubicBezTo>
                  <a:cubicBezTo>
                    <a:pt x="176" y="240"/>
                    <a:pt x="176" y="240"/>
                    <a:pt x="176" y="240"/>
                  </a:cubicBezTo>
                  <a:cubicBezTo>
                    <a:pt x="16" y="240"/>
                    <a:pt x="16" y="240"/>
                    <a:pt x="16" y="240"/>
                  </a:cubicBezTo>
                  <a:lnTo>
                    <a:pt x="16" y="40"/>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sp>
          <p:nvSpPr>
            <p:cNvPr id="55" name="Freeform 19"/>
            <p:cNvSpPr>
              <a:spLocks/>
            </p:cNvSpPr>
            <p:nvPr/>
          </p:nvSpPr>
          <p:spPr bwMode="auto">
            <a:xfrm>
              <a:off x="3160" y="2751"/>
              <a:ext cx="78" cy="55"/>
            </a:xfrm>
            <a:custGeom>
              <a:avLst/>
              <a:gdLst>
                <a:gd name="T0" fmla="*/ 67 w 82"/>
                <a:gd name="T1" fmla="*/ 3 h 57"/>
                <a:gd name="T2" fmla="*/ 33 w 82"/>
                <a:gd name="T3" fmla="*/ 38 h 57"/>
                <a:gd name="T4" fmla="*/ 15 w 82"/>
                <a:gd name="T5" fmla="*/ 19 h 57"/>
                <a:gd name="T6" fmla="*/ 3 w 82"/>
                <a:gd name="T7" fmla="*/ 19 h 57"/>
                <a:gd name="T8" fmla="*/ 3 w 82"/>
                <a:gd name="T9" fmla="*/ 31 h 57"/>
                <a:gd name="T10" fmla="*/ 27 w 82"/>
                <a:gd name="T11" fmla="*/ 55 h 57"/>
                <a:gd name="T12" fmla="*/ 33 w 82"/>
                <a:gd name="T13" fmla="*/ 57 h 57"/>
                <a:gd name="T14" fmla="*/ 39 w 82"/>
                <a:gd name="T15" fmla="*/ 55 h 57"/>
                <a:gd name="T16" fmla="*/ 79 w 82"/>
                <a:gd name="T17" fmla="*/ 15 h 57"/>
                <a:gd name="T18" fmla="*/ 79 w 82"/>
                <a:gd name="T19" fmla="*/ 3 h 57"/>
                <a:gd name="T20" fmla="*/ 67 w 82"/>
                <a:gd name="T21"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57">
                  <a:moveTo>
                    <a:pt x="67" y="3"/>
                  </a:moveTo>
                  <a:cubicBezTo>
                    <a:pt x="33" y="38"/>
                    <a:pt x="33" y="38"/>
                    <a:pt x="33" y="38"/>
                  </a:cubicBezTo>
                  <a:cubicBezTo>
                    <a:pt x="15" y="19"/>
                    <a:pt x="15" y="19"/>
                    <a:pt x="15" y="19"/>
                  </a:cubicBezTo>
                  <a:cubicBezTo>
                    <a:pt x="12" y="16"/>
                    <a:pt x="6" y="16"/>
                    <a:pt x="3" y="19"/>
                  </a:cubicBezTo>
                  <a:cubicBezTo>
                    <a:pt x="0" y="22"/>
                    <a:pt x="0" y="28"/>
                    <a:pt x="3" y="31"/>
                  </a:cubicBezTo>
                  <a:cubicBezTo>
                    <a:pt x="27" y="55"/>
                    <a:pt x="27" y="55"/>
                    <a:pt x="27" y="55"/>
                  </a:cubicBezTo>
                  <a:cubicBezTo>
                    <a:pt x="29" y="56"/>
                    <a:pt x="31" y="57"/>
                    <a:pt x="33" y="57"/>
                  </a:cubicBezTo>
                  <a:cubicBezTo>
                    <a:pt x="35" y="57"/>
                    <a:pt x="37" y="56"/>
                    <a:pt x="39" y="55"/>
                  </a:cubicBezTo>
                  <a:cubicBezTo>
                    <a:pt x="79" y="15"/>
                    <a:pt x="79" y="15"/>
                    <a:pt x="79" y="15"/>
                  </a:cubicBezTo>
                  <a:cubicBezTo>
                    <a:pt x="82" y="12"/>
                    <a:pt x="82" y="6"/>
                    <a:pt x="79" y="3"/>
                  </a:cubicBezTo>
                  <a:cubicBezTo>
                    <a:pt x="76" y="0"/>
                    <a:pt x="70" y="0"/>
                    <a:pt x="67" y="3"/>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1400">
                <a:ea typeface="新細明體" charset="0"/>
                <a:cs typeface="新細明體" charset="0"/>
              </a:endParaRPr>
            </a:p>
          </p:txBody>
        </p:sp>
      </p:grpSp>
    </p:spTree>
    <p:extLst>
      <p:ext uri="{BB962C8B-B14F-4D97-AF65-F5344CB8AC3E}">
        <p14:creationId xmlns:p14="http://schemas.microsoft.com/office/powerpoint/2010/main" val="391860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ELK Introduction / Overview</a:t>
            </a:r>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79856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Example Installation</a:t>
            </a:r>
          </a:p>
        </p:txBody>
      </p:sp>
      <p:sp>
        <p:nvSpPr>
          <p:cNvPr id="5" name="Rectangle 4"/>
          <p:cNvSpPr/>
          <p:nvPr/>
        </p:nvSpPr>
        <p:spPr>
          <a:xfrm>
            <a:off x="3864432" y="6179719"/>
            <a:ext cx="6703399" cy="246221"/>
          </a:xfrm>
          <a:prstGeom prst="rect">
            <a:avLst/>
          </a:prstGeom>
        </p:spPr>
        <p:txBody>
          <a:bodyPr wrap="square">
            <a:spAutoFit/>
          </a:bodyPr>
          <a:lstStyle/>
          <a:p>
            <a:pPr algn="r"/>
            <a:r>
              <a:rPr lang="en-US" sz="1000" dirty="0"/>
              <a:t>https://www.digitalocean.com/community/tutorials/how-to-install-elasticsearch-logstash-and-kibana-elk-stack-on-centos-7</a:t>
            </a:r>
          </a:p>
        </p:txBody>
      </p:sp>
      <p:sp>
        <p:nvSpPr>
          <p:cNvPr id="6" name="Rectangle 5"/>
          <p:cNvSpPr/>
          <p:nvPr/>
        </p:nvSpPr>
        <p:spPr>
          <a:xfrm>
            <a:off x="3603172" y="6429349"/>
            <a:ext cx="6964658" cy="246221"/>
          </a:xfrm>
          <a:prstGeom prst="rect">
            <a:avLst/>
          </a:prstGeom>
        </p:spPr>
        <p:txBody>
          <a:bodyPr wrap="square">
            <a:spAutoFit/>
          </a:bodyPr>
          <a:lstStyle/>
          <a:p>
            <a:pPr algn="r"/>
            <a:r>
              <a:rPr lang="en-US" sz="1000" dirty="0"/>
              <a:t>https://www.digitalocean.com/community/tutorials/how-to-install-elasticsearch-logstash-and-kibana-elk-stack-on-ubuntu-14-04</a:t>
            </a:r>
          </a:p>
        </p:txBody>
      </p:sp>
      <p:sp>
        <p:nvSpPr>
          <p:cNvPr id="8" name="Content Placeholder 2"/>
          <p:cNvSpPr txBox="1">
            <a:spLocks/>
          </p:cNvSpPr>
          <p:nvPr/>
        </p:nvSpPr>
        <p:spPr>
          <a:xfrm>
            <a:off x="702872" y="1536894"/>
            <a:ext cx="3387000" cy="4417595"/>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ELK Stack Server</a:t>
            </a:r>
          </a:p>
          <a:p>
            <a:r>
              <a:rPr lang="en-US" sz="1400" dirty="0"/>
              <a:t>Java 8 (Prerequisite)</a:t>
            </a:r>
          </a:p>
          <a:p>
            <a:r>
              <a:rPr lang="en-US" sz="1400" dirty="0" err="1"/>
              <a:t>Elasticsearch</a:t>
            </a:r>
            <a:endParaRPr lang="en-US" sz="1400" dirty="0"/>
          </a:p>
          <a:p>
            <a:r>
              <a:rPr lang="en-US" sz="1400" dirty="0" err="1"/>
              <a:t>Logstash</a:t>
            </a:r>
            <a:endParaRPr lang="en-US" sz="1400" dirty="0"/>
          </a:p>
          <a:p>
            <a:r>
              <a:rPr lang="en-US" sz="1400" dirty="0" err="1"/>
              <a:t>Kibana</a:t>
            </a:r>
            <a:endParaRPr lang="en-US" sz="1400" dirty="0"/>
          </a:p>
          <a:p>
            <a:r>
              <a:rPr lang="en-US" sz="1400" dirty="0"/>
              <a:t>Nginx </a:t>
            </a:r>
            <a:r>
              <a:rPr lang="en-US" sz="1400" dirty="0" err="1"/>
              <a:t>Fastcgi</a:t>
            </a:r>
            <a:r>
              <a:rPr lang="en-US" sz="1400" dirty="0"/>
              <a:t> Proxy</a:t>
            </a:r>
          </a:p>
          <a:p>
            <a:pPr marL="257175" indent="-257175">
              <a:buFont typeface="+mj-lt"/>
              <a:buAutoNum type="arabicPeriod"/>
            </a:pPr>
            <a:r>
              <a:rPr lang="en-US" sz="1400" dirty="0"/>
              <a:t>Install Server Stack  (30 Minutes)</a:t>
            </a:r>
          </a:p>
          <a:p>
            <a:pPr marL="600075" lvl="1" indent="-257175">
              <a:buFont typeface="+mj-lt"/>
              <a:buAutoNum type="arabicPeriod"/>
            </a:pPr>
            <a:r>
              <a:rPr lang="en-US" sz="1400" dirty="0"/>
              <a:t>Install Java</a:t>
            </a:r>
          </a:p>
          <a:p>
            <a:pPr marL="600075" lvl="1" indent="-257175">
              <a:buFont typeface="+mj-lt"/>
              <a:buAutoNum type="arabicPeriod"/>
            </a:pPr>
            <a:r>
              <a:rPr lang="en-US" sz="1400" dirty="0"/>
              <a:t>Install </a:t>
            </a:r>
            <a:r>
              <a:rPr lang="en-US" sz="1400" dirty="0" err="1"/>
              <a:t>Elasticsearch</a:t>
            </a:r>
            <a:endParaRPr lang="en-US" sz="1400" dirty="0"/>
          </a:p>
          <a:p>
            <a:pPr marL="600075" lvl="1" indent="-257175">
              <a:buFont typeface="+mj-lt"/>
              <a:buAutoNum type="arabicPeriod"/>
            </a:pPr>
            <a:r>
              <a:rPr lang="en-US" sz="1400" dirty="0"/>
              <a:t>Install </a:t>
            </a:r>
            <a:r>
              <a:rPr lang="en-US" sz="1400" dirty="0" err="1"/>
              <a:t>Logstash</a:t>
            </a:r>
            <a:endParaRPr lang="en-US" sz="1400" dirty="0"/>
          </a:p>
          <a:p>
            <a:pPr marL="600075" lvl="1" indent="-257175">
              <a:buFont typeface="+mj-lt"/>
              <a:buAutoNum type="arabicPeriod"/>
            </a:pPr>
            <a:r>
              <a:rPr lang="en-US" sz="1400" dirty="0"/>
              <a:t>Create SSL Certificate</a:t>
            </a:r>
          </a:p>
          <a:p>
            <a:pPr marL="600075" lvl="1" indent="-257175">
              <a:buFont typeface="+mj-lt"/>
              <a:buAutoNum type="arabicPeriod"/>
            </a:pPr>
            <a:r>
              <a:rPr lang="en-US" sz="1400" dirty="0"/>
              <a:t>Configure </a:t>
            </a:r>
            <a:r>
              <a:rPr lang="en-US" sz="1400" dirty="0" err="1"/>
              <a:t>Logstash</a:t>
            </a:r>
            <a:endParaRPr lang="en-US" sz="1400" dirty="0"/>
          </a:p>
          <a:p>
            <a:pPr marL="257175" indent="-257175">
              <a:buFont typeface="+mj-lt"/>
              <a:buAutoNum type="arabicPeriod"/>
            </a:pPr>
            <a:r>
              <a:rPr lang="en-US" sz="1400" dirty="0"/>
              <a:t>Install Kabana  (30 Minutes)</a:t>
            </a:r>
          </a:p>
          <a:p>
            <a:pPr marL="600075" lvl="1" indent="-257175">
              <a:buFont typeface="+mj-lt"/>
              <a:buAutoNum type="arabicPeriod"/>
            </a:pPr>
            <a:r>
              <a:rPr lang="en-US" sz="1400" dirty="0"/>
              <a:t>Install /Configure Elastic Kabana</a:t>
            </a:r>
          </a:p>
          <a:p>
            <a:pPr marL="600075" lvl="1" indent="-257175">
              <a:buFont typeface="+mj-lt"/>
              <a:buAutoNum type="arabicPeriod"/>
            </a:pPr>
            <a:r>
              <a:rPr lang="en-US" sz="1400" dirty="0"/>
              <a:t>Install / Configure Nginx Proxy</a:t>
            </a:r>
          </a:p>
          <a:p>
            <a:pPr lvl="1"/>
            <a:endParaRPr lang="en-US" sz="1400" dirty="0"/>
          </a:p>
        </p:txBody>
      </p:sp>
      <p:sp>
        <p:nvSpPr>
          <p:cNvPr id="9" name="Content Placeholder 2"/>
          <p:cNvSpPr txBox="1">
            <a:spLocks/>
          </p:cNvSpPr>
          <p:nvPr/>
        </p:nvSpPr>
        <p:spPr>
          <a:xfrm>
            <a:off x="4375512" y="1536892"/>
            <a:ext cx="2817768" cy="4000091"/>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Client Servers</a:t>
            </a:r>
          </a:p>
          <a:p>
            <a:r>
              <a:rPr lang="en-US" sz="1400" dirty="0"/>
              <a:t>Elastic Beats</a:t>
            </a:r>
          </a:p>
          <a:p>
            <a:r>
              <a:rPr lang="en-US" sz="1400" dirty="0" err="1"/>
              <a:t>Filebeat</a:t>
            </a:r>
            <a:endParaRPr lang="en-US" sz="1400" dirty="0"/>
          </a:p>
          <a:p>
            <a:pPr marL="0" indent="0">
              <a:buNone/>
            </a:pPr>
            <a:r>
              <a:rPr lang="en-US" sz="1200" dirty="0"/>
              <a:t>Time per Server (20 Minutes)</a:t>
            </a:r>
            <a:r>
              <a:rPr lang="en-US" sz="2400" dirty="0"/>
              <a:t/>
            </a:r>
            <a:br>
              <a:rPr lang="en-US" sz="2400" dirty="0"/>
            </a:br>
            <a:endParaRPr lang="en-US" sz="2400" dirty="0"/>
          </a:p>
          <a:p>
            <a:pPr marL="142875" indent="-257175">
              <a:buFont typeface="+mj-lt"/>
              <a:buAutoNum type="arabicPeriod"/>
            </a:pPr>
            <a:r>
              <a:rPr lang="en-US" sz="1400" dirty="0"/>
              <a:t>Add SSL Certificate </a:t>
            </a:r>
          </a:p>
          <a:p>
            <a:pPr marL="142875" indent="-257175">
              <a:buFont typeface="+mj-lt"/>
              <a:buAutoNum type="arabicPeriod"/>
            </a:pPr>
            <a:r>
              <a:rPr lang="en-US" sz="1400" dirty="0"/>
              <a:t>Install Elastic Beats</a:t>
            </a:r>
          </a:p>
          <a:p>
            <a:pPr marL="142875" indent="-257175">
              <a:buFont typeface="+mj-lt"/>
              <a:buAutoNum type="arabicPeriod"/>
            </a:pPr>
            <a:r>
              <a:rPr lang="en-US" sz="1400" dirty="0"/>
              <a:t>Configure </a:t>
            </a:r>
            <a:r>
              <a:rPr lang="en-US" sz="1400" dirty="0" err="1"/>
              <a:t>Filebeats</a:t>
            </a:r>
            <a:endParaRPr lang="en-US" sz="1400" dirty="0"/>
          </a:p>
          <a:p>
            <a:pPr marL="142875" indent="-257175">
              <a:buFont typeface="+mj-lt"/>
              <a:buAutoNum type="arabicPeriod"/>
            </a:pPr>
            <a:r>
              <a:rPr lang="en-US" sz="1400" dirty="0"/>
              <a:t>Start Beats service</a:t>
            </a:r>
            <a:br>
              <a:rPr lang="en-US" sz="1400" dirty="0"/>
            </a:br>
            <a:r>
              <a:rPr lang="en-US" sz="1400" dirty="0"/>
              <a:t/>
            </a:r>
            <a:br>
              <a:rPr lang="en-US" sz="1400" dirty="0"/>
            </a:br>
            <a:endParaRPr lang="en-US" sz="1200" dirty="0"/>
          </a:p>
          <a:p>
            <a:pPr marL="600075" lvl="1" indent="-257175">
              <a:buFont typeface="+mj-lt"/>
              <a:buAutoNum type="arabicPeriod"/>
            </a:pPr>
            <a:endParaRPr lang="en-US" sz="800" dirty="0"/>
          </a:p>
          <a:p>
            <a:pPr marL="0" indent="0">
              <a:buNone/>
            </a:pPr>
            <a:endParaRPr lang="en-US" sz="2000" dirty="0"/>
          </a:p>
          <a:p>
            <a:pPr lvl="1"/>
            <a:endParaRPr lang="en-US" sz="1400" dirty="0"/>
          </a:p>
        </p:txBody>
      </p:sp>
      <p:sp>
        <p:nvSpPr>
          <p:cNvPr id="10" name="Content Placeholder 2"/>
          <p:cNvSpPr txBox="1">
            <a:spLocks/>
          </p:cNvSpPr>
          <p:nvPr/>
        </p:nvSpPr>
        <p:spPr>
          <a:xfrm>
            <a:off x="7791015" y="1535486"/>
            <a:ext cx="3562785" cy="4000091"/>
          </a:xfrm>
          <a:prstGeom prst="rect">
            <a:avLst/>
          </a:prstGeom>
        </p:spPr>
        <p:txBody>
          <a:bodyPr vert="horz" lIns="68580" tIns="34290" rIns="68580" bIns="3429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a:t>
            </a:r>
            <a:r>
              <a:rPr lang="en-US" sz="2000" dirty="0" err="1"/>
              <a:t>Kibana</a:t>
            </a:r>
            <a:r>
              <a:rPr lang="en-US" sz="2000" dirty="0"/>
              <a:t> </a:t>
            </a:r>
            <a:r>
              <a:rPr lang="en-US" sz="2000" dirty="0" err="1"/>
              <a:t>Config</a:t>
            </a:r>
            <a:r>
              <a:rPr lang="en-US" sz="2000" dirty="0"/>
              <a:t> &amp; Explore</a:t>
            </a:r>
          </a:p>
          <a:p>
            <a:pPr marL="257175" indent="-257175">
              <a:buFont typeface="+mj-lt"/>
              <a:buAutoNum type="arabicPeriod"/>
            </a:pPr>
            <a:r>
              <a:rPr lang="en-US" sz="1400" dirty="0" err="1"/>
              <a:t>Kibana</a:t>
            </a:r>
            <a:r>
              <a:rPr lang="en-US" sz="1400" dirty="0"/>
              <a:t> Configuration (5 Minutes)</a:t>
            </a:r>
          </a:p>
          <a:p>
            <a:pPr marL="600075" lvl="1" indent="-257175">
              <a:buFont typeface="+mj-lt"/>
              <a:buAutoNum type="arabicPeriod"/>
            </a:pPr>
            <a:r>
              <a:rPr lang="en-US" sz="1400" dirty="0"/>
              <a:t>Configure Kabana Index</a:t>
            </a:r>
          </a:p>
          <a:p>
            <a:pPr marL="600075" lvl="1" indent="-257175">
              <a:buFont typeface="+mj-lt"/>
              <a:buAutoNum type="arabicPeriod"/>
            </a:pPr>
            <a:r>
              <a:rPr lang="en-US" sz="1400" dirty="0"/>
              <a:t>Add </a:t>
            </a:r>
            <a:r>
              <a:rPr lang="en-US" sz="1400" dirty="0" err="1"/>
              <a:t>Filebeat</a:t>
            </a:r>
            <a:r>
              <a:rPr lang="en-US" sz="1400" dirty="0"/>
              <a:t> Index Template</a:t>
            </a:r>
          </a:p>
          <a:p>
            <a:pPr marL="600075" lvl="1" indent="-257175">
              <a:buFont typeface="+mj-lt"/>
              <a:buAutoNum type="arabicPeriod"/>
            </a:pPr>
            <a:r>
              <a:rPr lang="en-US" sz="1400" dirty="0"/>
              <a:t>Start using Kabana</a:t>
            </a:r>
          </a:p>
          <a:p>
            <a:pPr marL="257175" indent="-257175">
              <a:buFont typeface="+mj-lt"/>
              <a:buAutoNum type="arabicPeriod"/>
            </a:pPr>
            <a:r>
              <a:rPr lang="en-US" sz="1400" dirty="0" err="1"/>
              <a:t>Kibana</a:t>
            </a:r>
            <a:r>
              <a:rPr lang="en-US" sz="1400" dirty="0"/>
              <a:t> Explore </a:t>
            </a:r>
          </a:p>
          <a:p>
            <a:pPr marL="600075" lvl="1" indent="-257175">
              <a:buFont typeface="+mj-lt"/>
              <a:buAutoNum type="arabicPeriod"/>
            </a:pPr>
            <a:r>
              <a:rPr lang="en-US" sz="1400" dirty="0"/>
              <a:t>Using collected metrics create a search</a:t>
            </a:r>
          </a:p>
          <a:p>
            <a:pPr marL="600075" lvl="1" indent="-257175">
              <a:buFont typeface="+mj-lt"/>
              <a:buAutoNum type="arabicPeriod"/>
            </a:pPr>
            <a:r>
              <a:rPr lang="en-US" sz="1400" dirty="0"/>
              <a:t>Use the search to create visualizations</a:t>
            </a:r>
          </a:p>
          <a:p>
            <a:pPr marL="600075" lvl="1" indent="-257175">
              <a:buFont typeface="+mj-lt"/>
              <a:buAutoNum type="arabicPeriod"/>
            </a:pPr>
            <a:r>
              <a:rPr lang="en-US" sz="1400" dirty="0"/>
              <a:t>Use visualizations to create dashboards</a:t>
            </a: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i="1" dirty="0"/>
              <a:t>* Time to complete results may vary</a:t>
            </a:r>
          </a:p>
          <a:p>
            <a:pPr marL="600075" lvl="1" indent="-257175">
              <a:buFont typeface="+mj-lt"/>
              <a:buAutoNum type="arabicPeriod"/>
            </a:pPr>
            <a:endParaRPr lang="en-US" sz="1000" dirty="0"/>
          </a:p>
          <a:p>
            <a:pPr marL="0" indent="0">
              <a:buNone/>
            </a:pPr>
            <a:endParaRPr lang="en-US" sz="2000" dirty="0"/>
          </a:p>
        </p:txBody>
      </p:sp>
    </p:spTree>
    <p:extLst>
      <p:ext uri="{BB962C8B-B14F-4D97-AF65-F5344CB8AC3E}">
        <p14:creationId xmlns:p14="http://schemas.microsoft.com/office/powerpoint/2010/main" val="304384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Server Install – Elastic Components</a:t>
            </a:r>
          </a:p>
        </p:txBody>
      </p:sp>
      <p:sp>
        <p:nvSpPr>
          <p:cNvPr id="3" name="Content Placeholder 2"/>
          <p:cNvSpPr>
            <a:spLocks noGrp="1"/>
          </p:cNvSpPr>
          <p:nvPr>
            <p:ph idx="1"/>
          </p:nvPr>
        </p:nvSpPr>
        <p:spPr>
          <a:xfrm>
            <a:off x="1072896" y="1690689"/>
            <a:ext cx="10280904" cy="4293394"/>
          </a:xfrm>
        </p:spPr>
        <p:txBody>
          <a:bodyPr>
            <a:noAutofit/>
          </a:bodyPr>
          <a:lstStyle/>
          <a:p>
            <a:pPr marL="257175" indent="-257175">
              <a:buFont typeface="+mj-lt"/>
              <a:buAutoNum type="arabicPeriod"/>
            </a:pPr>
            <a:r>
              <a:rPr lang="en-US" sz="1800" dirty="0"/>
              <a:t>Install Java</a:t>
            </a:r>
            <a:br>
              <a:rPr lang="en-US" sz="1800" dirty="0"/>
            </a:br>
            <a:r>
              <a:rPr lang="en-US" sz="1800" dirty="0"/>
              <a:t>Typically install Oracle Java 8 via your preferred package manager. </a:t>
            </a:r>
            <a:r>
              <a:rPr lang="en-US" sz="1800" dirty="0" err="1"/>
              <a:t>OpenJDK</a:t>
            </a:r>
            <a:r>
              <a:rPr lang="en-US" sz="1800" dirty="0"/>
              <a:t> should work as well. </a:t>
            </a:r>
            <a:br>
              <a:rPr lang="en-US" sz="1800" dirty="0"/>
            </a:br>
            <a:endParaRPr lang="en-US" sz="1800" dirty="0"/>
          </a:p>
          <a:p>
            <a:pPr marL="257175" indent="-257175">
              <a:buFont typeface="+mj-lt"/>
              <a:buAutoNum type="arabicPeriod"/>
            </a:pPr>
            <a:r>
              <a:rPr lang="en-US" sz="1800" dirty="0"/>
              <a:t>Install </a:t>
            </a:r>
            <a:r>
              <a:rPr lang="en-US" sz="1800" dirty="0" err="1"/>
              <a:t>Elasticsearch</a:t>
            </a:r>
            <a:r>
              <a:rPr lang="en-US" sz="1800" dirty="0"/>
              <a:t/>
            </a:r>
            <a:br>
              <a:rPr lang="en-US" sz="1800" dirty="0"/>
            </a:br>
            <a:r>
              <a:rPr lang="en-US" sz="1800" dirty="0" err="1"/>
              <a:t>Elasticsearch</a:t>
            </a:r>
            <a:r>
              <a:rPr lang="en-US" sz="1800" dirty="0"/>
              <a:t> can be installed via the package manager, add the elastic GPG Key and the repository, then install it. Very little configuration is needed to make it work enough for ELK Stack.  </a:t>
            </a:r>
            <a:br>
              <a:rPr lang="en-US" sz="1800" dirty="0"/>
            </a:br>
            <a:r>
              <a:rPr lang="en-US" sz="1800" i="1" dirty="0"/>
              <a:t>*See step 5 below</a:t>
            </a:r>
            <a:r>
              <a:rPr lang="en-US" sz="1800" dirty="0"/>
              <a:t/>
            </a:r>
            <a:br>
              <a:rPr lang="en-US" sz="1800" dirty="0"/>
            </a:br>
            <a:endParaRPr lang="en-US" sz="1800" dirty="0"/>
          </a:p>
          <a:p>
            <a:pPr marL="257175" indent="-257175">
              <a:buFont typeface="+mj-lt"/>
              <a:buAutoNum type="arabicPeriod"/>
            </a:pPr>
            <a:r>
              <a:rPr lang="en-US" sz="1800" dirty="0"/>
              <a:t>Install </a:t>
            </a:r>
            <a:r>
              <a:rPr lang="en-US" sz="1800" dirty="0" err="1"/>
              <a:t>Logstash</a:t>
            </a:r>
            <a:r>
              <a:rPr lang="en-US" sz="1800" dirty="0"/>
              <a:t/>
            </a:r>
            <a:br>
              <a:rPr lang="en-US" sz="1800" dirty="0"/>
            </a:br>
            <a:r>
              <a:rPr lang="en-US" sz="1800" dirty="0"/>
              <a:t>Installed from the same repository as </a:t>
            </a:r>
            <a:r>
              <a:rPr lang="en-US" sz="1800" dirty="0" err="1"/>
              <a:t>Elasticsearch</a:t>
            </a:r>
            <a:r>
              <a:rPr lang="en-US" sz="1800" dirty="0"/>
              <a:t>.</a:t>
            </a:r>
            <a:br>
              <a:rPr lang="en-US" sz="1800" dirty="0"/>
            </a:br>
            <a:endParaRPr lang="en-US" sz="1800" dirty="0"/>
          </a:p>
          <a:p>
            <a:pPr marL="257175" indent="-257175">
              <a:buFont typeface="+mj-lt"/>
              <a:buAutoNum type="arabicPeriod"/>
            </a:pPr>
            <a:r>
              <a:rPr lang="en-US" sz="1800" dirty="0"/>
              <a:t>Create SSL Certificate</a:t>
            </a:r>
            <a:br>
              <a:rPr lang="en-US" sz="1800" dirty="0"/>
            </a:br>
            <a:r>
              <a:rPr lang="en-US" sz="1800" dirty="0" err="1"/>
              <a:t>Filebeats</a:t>
            </a:r>
            <a:r>
              <a:rPr lang="en-US" sz="1800" dirty="0"/>
              <a:t> Requires an SSL certificate and </a:t>
            </a:r>
            <a:r>
              <a:rPr lang="en-US" sz="1800" dirty="0" err="1"/>
              <a:t>keypair</a:t>
            </a:r>
            <a:r>
              <a:rPr lang="en-US" sz="1800" dirty="0"/>
              <a:t>. This will be used to verify the identity of the ELK Server.</a:t>
            </a:r>
            <a:br>
              <a:rPr lang="en-US" sz="1800" dirty="0"/>
            </a:br>
            <a:endParaRPr lang="en-US" sz="1800" dirty="0"/>
          </a:p>
          <a:p>
            <a:pPr marL="257175" indent="-257175">
              <a:buFont typeface="+mj-lt"/>
              <a:buAutoNum type="arabicPeriod"/>
            </a:pPr>
            <a:r>
              <a:rPr lang="en-US" sz="1800" dirty="0"/>
              <a:t>Configure </a:t>
            </a:r>
            <a:r>
              <a:rPr lang="en-US" sz="1800" dirty="0" err="1"/>
              <a:t>Logstash</a:t>
            </a:r>
            <a:r>
              <a:rPr lang="en-US" sz="1800" dirty="0"/>
              <a:t/>
            </a:r>
            <a:br>
              <a:rPr lang="en-US" sz="1800" dirty="0"/>
            </a:br>
            <a:r>
              <a:rPr lang="en-US" sz="1800" dirty="0"/>
              <a:t>Add beats input, syslog filter, and </a:t>
            </a:r>
            <a:r>
              <a:rPr lang="en-US" sz="1800" dirty="0" err="1"/>
              <a:t>elasticsearch</a:t>
            </a:r>
            <a:r>
              <a:rPr lang="en-US" sz="1800" dirty="0"/>
              <a:t> output. </a:t>
            </a:r>
            <a:br>
              <a:rPr lang="en-US" sz="1800" dirty="0"/>
            </a:br>
            <a:r>
              <a:rPr lang="en-US" sz="1800" dirty="0"/>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332787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Server - </a:t>
            </a:r>
            <a:r>
              <a:rPr lang="en-US" dirty="0" err="1"/>
              <a:t>Logstash</a:t>
            </a:r>
            <a:r>
              <a:rPr lang="en-US" dirty="0"/>
              <a:t> Configuration</a:t>
            </a:r>
          </a:p>
        </p:txBody>
      </p:sp>
      <p:graphicFrame>
        <p:nvGraphicFramePr>
          <p:cNvPr id="5" name="Object 4"/>
          <p:cNvGraphicFramePr>
            <a:graphicFrameLocks noChangeAspect="1"/>
          </p:cNvGraphicFramePr>
          <p:nvPr>
            <p:extLst>
              <p:ext uri="{D42A27DB-BD31-4B8C-83A1-F6EECF244321}">
                <p14:modId xmlns:p14="http://schemas.microsoft.com/office/powerpoint/2010/main" val="3791609351"/>
              </p:ext>
            </p:extLst>
          </p:nvPr>
        </p:nvGraphicFramePr>
        <p:xfrm>
          <a:off x="77208" y="3917175"/>
          <a:ext cx="11744994" cy="2899546"/>
        </p:xfrm>
        <a:graphic>
          <a:graphicData uri="http://schemas.openxmlformats.org/presentationml/2006/ole">
            <mc:AlternateContent xmlns:mc="http://schemas.openxmlformats.org/markup-compatibility/2006">
              <mc:Choice xmlns:v="urn:schemas-microsoft-com:vml" Requires="v">
                <p:oleObj spid="_x0000_s14496" name="Image" r:id="rId4" imgW="18666360" imgH="4609440" progId="Photoshop.Image.13">
                  <p:embed/>
                </p:oleObj>
              </mc:Choice>
              <mc:Fallback>
                <p:oleObj name="Image" r:id="rId4" imgW="18666360" imgH="4609440" progId="Photoshop.Image.13">
                  <p:embed/>
                  <p:pic>
                    <p:nvPicPr>
                      <p:cNvPr id="0" name=""/>
                      <p:cNvPicPr/>
                      <p:nvPr/>
                    </p:nvPicPr>
                    <p:blipFill>
                      <a:blip r:embed="rId5"/>
                      <a:stretch>
                        <a:fillRect/>
                      </a:stretch>
                    </p:blipFill>
                    <p:spPr>
                      <a:xfrm>
                        <a:off x="77208" y="3917175"/>
                        <a:ext cx="11744994" cy="289954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16874766"/>
              </p:ext>
            </p:extLst>
          </p:nvPr>
        </p:nvGraphicFramePr>
        <p:xfrm>
          <a:off x="179517" y="1301685"/>
          <a:ext cx="5643430" cy="2183844"/>
        </p:xfrm>
        <a:graphic>
          <a:graphicData uri="http://schemas.openxmlformats.org/presentationml/2006/ole">
            <mc:AlternateContent xmlns:mc="http://schemas.openxmlformats.org/markup-compatibility/2006">
              <mc:Choice xmlns:v="urn:schemas-microsoft-com:vml" Requires="v">
                <p:oleObj spid="_x0000_s14497" name="Image" r:id="rId6" imgW="8139600" imgH="3148920" progId="Photoshop.Image.13">
                  <p:embed/>
                </p:oleObj>
              </mc:Choice>
              <mc:Fallback>
                <p:oleObj name="Image" r:id="rId6" imgW="8139600" imgH="3148920" progId="Photoshop.Image.13">
                  <p:embed/>
                  <p:pic>
                    <p:nvPicPr>
                      <p:cNvPr id="0" name=""/>
                      <p:cNvPicPr/>
                      <p:nvPr/>
                    </p:nvPicPr>
                    <p:blipFill>
                      <a:blip r:embed="rId7"/>
                      <a:stretch>
                        <a:fillRect/>
                      </a:stretch>
                    </p:blipFill>
                    <p:spPr>
                      <a:xfrm>
                        <a:off x="179517" y="1301685"/>
                        <a:ext cx="5643430" cy="218384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11800607"/>
              </p:ext>
            </p:extLst>
          </p:nvPr>
        </p:nvGraphicFramePr>
        <p:xfrm>
          <a:off x="7951764" y="1301685"/>
          <a:ext cx="3870438" cy="2205165"/>
        </p:xfrm>
        <a:graphic>
          <a:graphicData uri="http://schemas.openxmlformats.org/presentationml/2006/ole">
            <mc:AlternateContent xmlns:mc="http://schemas.openxmlformats.org/markup-compatibility/2006">
              <mc:Choice xmlns:v="urn:schemas-microsoft-com:vml" Requires="v">
                <p:oleObj spid="_x0000_s14498" name="Image" r:id="rId8" imgW="5929920" imgH="3377520" progId="Photoshop.Image.13">
                  <p:embed/>
                </p:oleObj>
              </mc:Choice>
              <mc:Fallback>
                <p:oleObj name="Image" r:id="rId8" imgW="5929920" imgH="3377520" progId="Photoshop.Image.13">
                  <p:embed/>
                  <p:pic>
                    <p:nvPicPr>
                      <p:cNvPr id="0" name=""/>
                      <p:cNvPicPr/>
                      <p:nvPr/>
                    </p:nvPicPr>
                    <p:blipFill>
                      <a:blip r:embed="rId9"/>
                      <a:stretch>
                        <a:fillRect/>
                      </a:stretch>
                    </p:blipFill>
                    <p:spPr>
                      <a:xfrm>
                        <a:off x="7951764" y="1301685"/>
                        <a:ext cx="3870438" cy="2205165"/>
                      </a:xfrm>
                      <a:prstGeom prst="rect">
                        <a:avLst/>
                      </a:prstGeom>
                    </p:spPr>
                  </p:pic>
                </p:oleObj>
              </mc:Fallback>
            </mc:AlternateContent>
          </a:graphicData>
        </a:graphic>
      </p:graphicFrame>
      <p:sp>
        <p:nvSpPr>
          <p:cNvPr id="14" name="Down Arrow 13"/>
          <p:cNvSpPr/>
          <p:nvPr/>
        </p:nvSpPr>
        <p:spPr>
          <a:xfrm>
            <a:off x="2776204" y="3506850"/>
            <a:ext cx="450056" cy="404840"/>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8" name="Down Arrow 13"/>
          <p:cNvSpPr/>
          <p:nvPr/>
        </p:nvSpPr>
        <p:spPr>
          <a:xfrm rot="10800000">
            <a:off x="9978135" y="3513456"/>
            <a:ext cx="450056" cy="404840"/>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10" name="TextBox 9"/>
          <p:cNvSpPr txBox="1"/>
          <p:nvPr/>
        </p:nvSpPr>
        <p:spPr>
          <a:xfrm>
            <a:off x="5046197" y="3038650"/>
            <a:ext cx="684803" cy="369332"/>
          </a:xfrm>
          <a:prstGeom prst="rect">
            <a:avLst/>
          </a:prstGeom>
          <a:noFill/>
        </p:spPr>
        <p:txBody>
          <a:bodyPr wrap="none" rtlCol="0">
            <a:spAutoFit/>
          </a:bodyPr>
          <a:lstStyle/>
          <a:p>
            <a:r>
              <a:rPr lang="en-US" i="1" dirty="0">
                <a:solidFill>
                  <a:schemeClr val="accent5"/>
                </a:solidFill>
              </a:rPr>
              <a:t>Input</a:t>
            </a:r>
          </a:p>
        </p:txBody>
      </p:sp>
      <p:sp>
        <p:nvSpPr>
          <p:cNvPr id="11" name="TextBox 10"/>
          <p:cNvSpPr txBox="1"/>
          <p:nvPr/>
        </p:nvSpPr>
        <p:spPr>
          <a:xfrm>
            <a:off x="11023869" y="6301734"/>
            <a:ext cx="659861" cy="369332"/>
          </a:xfrm>
          <a:prstGeom prst="rect">
            <a:avLst/>
          </a:prstGeom>
          <a:noFill/>
        </p:spPr>
        <p:txBody>
          <a:bodyPr wrap="none" rtlCol="0">
            <a:spAutoFit/>
          </a:bodyPr>
          <a:lstStyle/>
          <a:p>
            <a:r>
              <a:rPr lang="en-US" i="1" dirty="0">
                <a:solidFill>
                  <a:schemeClr val="accent5"/>
                </a:solidFill>
              </a:rPr>
              <a:t>Filter</a:t>
            </a:r>
          </a:p>
        </p:txBody>
      </p:sp>
      <p:sp>
        <p:nvSpPr>
          <p:cNvPr id="12" name="TextBox 11"/>
          <p:cNvSpPr txBox="1"/>
          <p:nvPr/>
        </p:nvSpPr>
        <p:spPr>
          <a:xfrm>
            <a:off x="10885854" y="3038650"/>
            <a:ext cx="845103" cy="369332"/>
          </a:xfrm>
          <a:prstGeom prst="rect">
            <a:avLst/>
          </a:prstGeom>
          <a:noFill/>
        </p:spPr>
        <p:txBody>
          <a:bodyPr wrap="none" rtlCol="0">
            <a:spAutoFit/>
          </a:bodyPr>
          <a:lstStyle/>
          <a:p>
            <a:r>
              <a:rPr lang="en-US" i="1" dirty="0">
                <a:solidFill>
                  <a:schemeClr val="accent5"/>
                </a:solidFill>
              </a:rPr>
              <a:t>Output</a:t>
            </a:r>
          </a:p>
        </p:txBody>
      </p:sp>
    </p:spTree>
    <p:extLst>
      <p:ext uri="{BB962C8B-B14F-4D97-AF65-F5344CB8AC3E}">
        <p14:creationId xmlns:p14="http://schemas.microsoft.com/office/powerpoint/2010/main" val="34653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895" y="413801"/>
            <a:ext cx="5828895" cy="4353451"/>
          </a:xfrm>
        </p:spPr>
        <p:txBody>
          <a:bodyPr>
            <a:normAutofit fontScale="85000" lnSpcReduction="10000"/>
          </a:bodyPr>
          <a:lstStyle/>
          <a:p>
            <a:pPr marL="0" indent="0">
              <a:buNone/>
              <a:defRPr/>
            </a:pPr>
            <a:r>
              <a:rPr lang="en-US" sz="3600" dirty="0"/>
              <a:t>Mathew Beane </a:t>
            </a:r>
          </a:p>
          <a:p>
            <a:pPr marL="0" indent="0">
              <a:buNone/>
              <a:defRPr/>
            </a:pPr>
            <a:r>
              <a:rPr lang="en-US" sz="2700" dirty="0"/>
              <a:t>@</a:t>
            </a:r>
            <a:r>
              <a:rPr lang="en-US" sz="2700" dirty="0" err="1"/>
              <a:t>aepod</a:t>
            </a:r>
            <a:endParaRPr lang="en-US" sz="2700" dirty="0"/>
          </a:p>
          <a:p>
            <a:pPr marL="0" indent="0">
              <a:buNone/>
              <a:defRPr/>
            </a:pPr>
            <a:r>
              <a:rPr lang="en-US" dirty="0"/>
              <a:t>Director of Systems Engineering - </a:t>
            </a:r>
            <a:r>
              <a:rPr lang="en-US" dirty="0" err="1"/>
              <a:t>Robofirm</a:t>
            </a:r>
            <a:r>
              <a:rPr lang="en-US" dirty="0"/>
              <a:t/>
            </a:r>
            <a:br>
              <a:rPr lang="en-US" dirty="0"/>
            </a:br>
            <a:endParaRPr lang="en-US" dirty="0"/>
          </a:p>
          <a:p>
            <a:pPr marL="0" indent="0">
              <a:buNone/>
              <a:defRPr/>
            </a:pPr>
            <a:r>
              <a:rPr lang="en-US" dirty="0"/>
              <a:t>Magento Master and Certified Developer</a:t>
            </a:r>
            <a:br>
              <a:rPr lang="en-US" dirty="0"/>
            </a:br>
            <a:r>
              <a:rPr lang="en-US" dirty="0"/>
              <a:t>Zend Z-Team Volunteer – Magento Division</a:t>
            </a:r>
            <a:br>
              <a:rPr lang="en-US" dirty="0"/>
            </a:br>
            <a:r>
              <a:rPr lang="en-US" dirty="0"/>
              <a:t>Family member – 3 Kids and a Wife</a:t>
            </a:r>
          </a:p>
          <a:p>
            <a:pPr marL="0" indent="0">
              <a:buNone/>
              <a:defRPr/>
            </a:pPr>
            <a:endParaRPr lang="en-US" dirty="0"/>
          </a:p>
          <a:p>
            <a:pPr marL="0" indent="0">
              <a:buNone/>
              <a:defRPr/>
            </a:pPr>
            <a:r>
              <a:rPr lang="en-US" dirty="0"/>
              <a:t>Linux since 1994 (Slackware 1.0)</a:t>
            </a:r>
          </a:p>
          <a:p>
            <a:pPr marL="0" indent="0">
              <a:buNone/>
              <a:defRPr/>
            </a:pPr>
            <a:r>
              <a:rPr lang="en-US" dirty="0"/>
              <a:t>PHP since 1999</a:t>
            </a:r>
          </a:p>
          <a:p>
            <a:pPr marL="0" indent="0">
              <a:buNone/>
              <a:defRPr/>
            </a:pPr>
            <a:r>
              <a:rPr lang="en-US" dirty="0"/>
              <a:t>Life long programmer and </a:t>
            </a:r>
            <a:r>
              <a:rPr lang="en-US" dirty="0" err="1"/>
              <a:t>sysamin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48923936"/>
              </p:ext>
            </p:extLst>
          </p:nvPr>
        </p:nvGraphicFramePr>
        <p:xfrm>
          <a:off x="950270" y="5173933"/>
          <a:ext cx="1428750" cy="1019175"/>
        </p:xfrm>
        <a:graphic>
          <a:graphicData uri="http://schemas.openxmlformats.org/presentationml/2006/ole">
            <mc:AlternateContent xmlns:mc="http://schemas.openxmlformats.org/markup-compatibility/2006">
              <mc:Choice xmlns:v="urn:schemas-microsoft-com:vml" Requires="v">
                <p:oleObj spid="_x0000_s9349" name="Image" r:id="rId4" imgW="1904760" imgH="1358640" progId="Photoshop.Image.13">
                  <p:embed/>
                </p:oleObj>
              </mc:Choice>
              <mc:Fallback>
                <p:oleObj name="Image" r:id="rId4" imgW="1904760" imgH="1358640" progId="Photoshop.Image.13">
                  <p:embed/>
                  <p:pic>
                    <p:nvPicPr>
                      <p:cNvPr id="0" name=""/>
                      <p:cNvPicPr/>
                      <p:nvPr/>
                    </p:nvPicPr>
                    <p:blipFill>
                      <a:blip r:embed="rId5"/>
                      <a:stretch>
                        <a:fillRect/>
                      </a:stretch>
                    </p:blipFill>
                    <p:spPr>
                      <a:xfrm>
                        <a:off x="950270" y="5173933"/>
                        <a:ext cx="1428750" cy="1019175"/>
                      </a:xfrm>
                      <a:prstGeom prst="rect">
                        <a:avLst/>
                      </a:prstGeom>
                    </p:spPr>
                  </p:pic>
                </p:oleObj>
              </mc:Fallback>
            </mc:AlternateContent>
          </a:graphicData>
        </a:graphic>
      </p:graphicFrame>
      <p:pic>
        <p:nvPicPr>
          <p:cNvPr id="5" name="Picture 4" descr="http://static.zend.com/cmsdata/static-assets/img/zend-logo-big.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6025" y="5173932"/>
            <a:ext cx="803846"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5"/>
          <p:cNvGraphicFramePr>
            <a:graphicFrameLocks noChangeAspect="1"/>
          </p:cNvGraphicFramePr>
          <p:nvPr>
            <p:extLst>
              <p:ext uri="{D42A27DB-BD31-4B8C-83A1-F6EECF244321}">
                <p14:modId xmlns:p14="http://schemas.microsoft.com/office/powerpoint/2010/main" val="2030010148"/>
              </p:ext>
            </p:extLst>
          </p:nvPr>
        </p:nvGraphicFramePr>
        <p:xfrm>
          <a:off x="7938782" y="707136"/>
          <a:ext cx="3654061" cy="5485971"/>
        </p:xfrm>
        <a:graphic>
          <a:graphicData uri="http://schemas.openxmlformats.org/presentationml/2006/ole">
            <mc:AlternateContent xmlns:mc="http://schemas.openxmlformats.org/markup-compatibility/2006">
              <mc:Choice xmlns:v="urn:schemas-microsoft-com:vml" Requires="v">
                <p:oleObj spid="_x0000_s9350" name="Image" r:id="rId7" imgW="1783080" imgH="2675880" progId="Photoshop.Image.13">
                  <p:embed/>
                </p:oleObj>
              </mc:Choice>
              <mc:Fallback>
                <p:oleObj name="Image" r:id="rId7" imgW="1783080" imgH="2675880" progId="Photoshop.Image.13">
                  <p:embed/>
                  <p:pic>
                    <p:nvPicPr>
                      <p:cNvPr id="0" name=""/>
                      <p:cNvPicPr/>
                      <p:nvPr/>
                    </p:nvPicPr>
                    <p:blipFill>
                      <a:blip r:embed="rId8"/>
                      <a:stretch>
                        <a:fillRect/>
                      </a:stretch>
                    </p:blipFill>
                    <p:spPr>
                      <a:xfrm>
                        <a:off x="7938782" y="707136"/>
                        <a:ext cx="3654061" cy="5485971"/>
                      </a:xfrm>
                      <a:prstGeom prst="rect">
                        <a:avLst/>
                      </a:prstGeom>
                    </p:spPr>
                  </p:pic>
                </p:oleObj>
              </mc:Fallback>
            </mc:AlternateContent>
          </a:graphicData>
        </a:graphic>
      </p:graphicFrame>
      <p:pic>
        <p:nvPicPr>
          <p:cNvPr id="8" name="Picture 2" descr="https://scontent-ord1-1.xx.fbcdn.net/hphotos-xtp1/v/t1.0-9/12042808_1093512377328546_3480825555913707889_n.png?oh=fd073ce1074da26928ad22f15f52d21f&amp;oe=5755FDB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1990" y="4425696"/>
            <a:ext cx="2432305" cy="243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02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Server Install – </a:t>
            </a:r>
            <a:r>
              <a:rPr lang="en-US" dirty="0" err="1"/>
              <a:t>Kibana</a:t>
            </a:r>
            <a:r>
              <a:rPr lang="en-US" dirty="0"/>
              <a:t> Install</a:t>
            </a:r>
          </a:p>
        </p:txBody>
      </p:sp>
      <p:sp>
        <p:nvSpPr>
          <p:cNvPr id="4" name="Content Placeholder 2"/>
          <p:cNvSpPr>
            <a:spLocks noGrp="1"/>
          </p:cNvSpPr>
          <p:nvPr>
            <p:ph idx="1"/>
          </p:nvPr>
        </p:nvSpPr>
        <p:spPr>
          <a:xfrm>
            <a:off x="838200" y="1690688"/>
            <a:ext cx="5843016" cy="4636960"/>
          </a:xfrm>
        </p:spPr>
        <p:txBody>
          <a:bodyPr>
            <a:noAutofit/>
          </a:bodyPr>
          <a:lstStyle/>
          <a:p>
            <a:pPr marL="257175" indent="-257175">
              <a:buFont typeface="+mj-lt"/>
              <a:buAutoNum type="arabicPeriod"/>
            </a:pPr>
            <a:r>
              <a:rPr lang="en-US" sz="1800" dirty="0"/>
              <a:t>Install </a:t>
            </a:r>
            <a:r>
              <a:rPr lang="en-US" sz="1800" dirty="0" err="1"/>
              <a:t>Kibana</a:t>
            </a:r>
            <a:r>
              <a:rPr lang="en-US" sz="1800" dirty="0"/>
              <a:t/>
            </a:r>
            <a:br>
              <a:rPr lang="en-US" sz="1800" dirty="0"/>
            </a:br>
            <a:r>
              <a:rPr lang="en-US" sz="1800" dirty="0"/>
              <a:t>The elastic GPG should have been added during the initial install. Install from the package manager.</a:t>
            </a:r>
            <a:br>
              <a:rPr lang="en-US" sz="1800" dirty="0"/>
            </a:br>
            <a:endParaRPr lang="en-US" sz="1800" dirty="0"/>
          </a:p>
          <a:p>
            <a:pPr marL="257175" indent="-257175">
              <a:buFont typeface="+mj-lt"/>
              <a:buAutoNum type="arabicPeriod"/>
            </a:pPr>
            <a:r>
              <a:rPr lang="en-US" sz="1800" dirty="0"/>
              <a:t>Configure and Start </a:t>
            </a:r>
            <a:r>
              <a:rPr lang="en-US" sz="1800" dirty="0" err="1"/>
              <a:t>Kibana</a:t>
            </a:r>
            <a:r>
              <a:rPr lang="en-US" sz="1800" dirty="0"/>
              <a:t/>
            </a:r>
            <a:br>
              <a:rPr lang="en-US" sz="1800" dirty="0"/>
            </a:br>
            <a:r>
              <a:rPr lang="en-US" sz="1800" dirty="0"/>
              <a:t>In the </a:t>
            </a:r>
            <a:r>
              <a:rPr lang="en-US" sz="1800" dirty="0" err="1"/>
              <a:t>kibana.yml</a:t>
            </a:r>
            <a:r>
              <a:rPr lang="en-US" sz="1800" dirty="0"/>
              <a:t> change </a:t>
            </a:r>
            <a:r>
              <a:rPr lang="en-US" sz="1800" dirty="0" err="1"/>
              <a:t>server.host</a:t>
            </a:r>
            <a:r>
              <a:rPr lang="en-US" sz="1800" dirty="0"/>
              <a:t> to be localhost only, because </a:t>
            </a:r>
            <a:r>
              <a:rPr lang="en-US" sz="1800" dirty="0" err="1"/>
              <a:t>nginx</a:t>
            </a:r>
            <a:r>
              <a:rPr lang="en-US" sz="1800" dirty="0"/>
              <a:t> will be connect to it via localhost.</a:t>
            </a:r>
            <a:br>
              <a:rPr lang="en-US" sz="1800" dirty="0"/>
            </a:br>
            <a:endParaRPr lang="en-US" sz="1800" dirty="0"/>
          </a:p>
          <a:p>
            <a:pPr marL="257175" indent="-257175">
              <a:buFont typeface="+mj-lt"/>
              <a:buAutoNum type="arabicPeriod"/>
            </a:pPr>
            <a:r>
              <a:rPr lang="en-US" sz="1800" dirty="0"/>
              <a:t>Install Nginx</a:t>
            </a:r>
            <a:br>
              <a:rPr lang="en-US" sz="1800" dirty="0"/>
            </a:br>
            <a:r>
              <a:rPr lang="en-US" sz="1800" dirty="0"/>
              <a:t>Typical Nginx install, you may want apache2-utils which provides </a:t>
            </a:r>
            <a:r>
              <a:rPr lang="en-US" sz="1800" dirty="0" err="1"/>
              <a:t>htpasswd</a:t>
            </a:r>
            <a:r>
              <a:rPr lang="en-US" sz="1800" dirty="0"/>
              <a:t>. </a:t>
            </a:r>
            <a:br>
              <a:rPr lang="en-US" sz="1800" dirty="0"/>
            </a:br>
            <a:endParaRPr lang="en-US" sz="1800" dirty="0"/>
          </a:p>
          <a:p>
            <a:pPr marL="257175" indent="-257175">
              <a:buFont typeface="+mj-lt"/>
              <a:buAutoNum type="arabicPeriod"/>
            </a:pPr>
            <a:r>
              <a:rPr lang="en-US" sz="1800" dirty="0"/>
              <a:t>Configure and Start Nginx</a:t>
            </a:r>
            <a:br>
              <a:rPr lang="en-US" sz="1800" dirty="0"/>
            </a:br>
            <a:r>
              <a:rPr lang="en-US" sz="1800" dirty="0"/>
              <a:t>Basic Nginx proxy configuration, </a:t>
            </a:r>
            <a:r>
              <a:rPr lang="en-US" sz="1800" dirty="0" err="1"/>
              <a:t>Kibana</a:t>
            </a:r>
            <a:r>
              <a:rPr lang="en-US" sz="1800" dirty="0"/>
              <a:t> handles the requests.</a:t>
            </a:r>
          </a:p>
        </p:txBody>
      </p:sp>
      <p:graphicFrame>
        <p:nvGraphicFramePr>
          <p:cNvPr id="6" name="Object 5"/>
          <p:cNvGraphicFramePr>
            <a:graphicFrameLocks noChangeAspect="1"/>
          </p:cNvGraphicFramePr>
          <p:nvPr>
            <p:extLst>
              <p:ext uri="{D42A27DB-BD31-4B8C-83A1-F6EECF244321}">
                <p14:modId xmlns:p14="http://schemas.microsoft.com/office/powerpoint/2010/main" val="3164634516"/>
              </p:ext>
            </p:extLst>
          </p:nvPr>
        </p:nvGraphicFramePr>
        <p:xfrm>
          <a:off x="7084376" y="1482554"/>
          <a:ext cx="4924744" cy="4555291"/>
        </p:xfrm>
        <a:graphic>
          <a:graphicData uri="http://schemas.openxmlformats.org/presentationml/2006/ole">
            <mc:AlternateContent xmlns:mc="http://schemas.openxmlformats.org/markup-compatibility/2006">
              <mc:Choice xmlns:v="urn:schemas-microsoft-com:vml" Requires="v">
                <p:oleObj spid="_x0000_s22578" name="Image" r:id="rId3" imgW="6095160" imgH="5637960" progId="Photoshop.Image.13">
                  <p:embed/>
                </p:oleObj>
              </mc:Choice>
              <mc:Fallback>
                <p:oleObj name="Image" r:id="rId3" imgW="6095160" imgH="5637960" progId="Photoshop.Image.13">
                  <p:embed/>
                  <p:pic>
                    <p:nvPicPr>
                      <p:cNvPr id="0" name=""/>
                      <p:cNvPicPr/>
                      <p:nvPr/>
                    </p:nvPicPr>
                    <p:blipFill>
                      <a:blip r:embed="rId4"/>
                      <a:stretch>
                        <a:fillRect/>
                      </a:stretch>
                    </p:blipFill>
                    <p:spPr>
                      <a:xfrm>
                        <a:off x="7084376" y="1482554"/>
                        <a:ext cx="4924744" cy="4555291"/>
                      </a:xfrm>
                      <a:prstGeom prst="rect">
                        <a:avLst/>
                      </a:prstGeom>
                    </p:spPr>
                  </p:pic>
                </p:oleObj>
              </mc:Fallback>
            </mc:AlternateContent>
          </a:graphicData>
        </a:graphic>
      </p:graphicFrame>
    </p:spTree>
    <p:extLst>
      <p:ext uri="{BB962C8B-B14F-4D97-AF65-F5344CB8AC3E}">
        <p14:creationId xmlns:p14="http://schemas.microsoft.com/office/powerpoint/2010/main" val="137966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Install – Client Stack</a:t>
            </a:r>
          </a:p>
        </p:txBody>
      </p:sp>
      <p:sp>
        <p:nvSpPr>
          <p:cNvPr id="4" name="Content Placeholder 2"/>
          <p:cNvSpPr>
            <a:spLocks noGrp="1"/>
          </p:cNvSpPr>
          <p:nvPr>
            <p:ph idx="1"/>
          </p:nvPr>
        </p:nvSpPr>
        <p:spPr>
          <a:xfrm>
            <a:off x="683562" y="1431445"/>
            <a:ext cx="6464808" cy="5018123"/>
          </a:xfrm>
        </p:spPr>
        <p:txBody>
          <a:bodyPr>
            <a:noAutofit/>
          </a:bodyPr>
          <a:lstStyle/>
          <a:p>
            <a:pPr marL="257175" indent="-257175">
              <a:buFont typeface="+mj-lt"/>
              <a:buAutoNum type="arabicPeriod"/>
            </a:pPr>
            <a:r>
              <a:rPr lang="en-US" sz="1800" dirty="0"/>
              <a:t>Copy SSL Certificate in from Server</a:t>
            </a:r>
            <a:br>
              <a:rPr lang="en-US" sz="1800" dirty="0"/>
            </a:br>
            <a:r>
              <a:rPr lang="en-US" sz="1800" dirty="0"/>
              <a:t>You will want to place the </a:t>
            </a:r>
            <a:r>
              <a:rPr lang="en-US" sz="1800" dirty="0" err="1"/>
              <a:t>crt</a:t>
            </a:r>
            <a:r>
              <a:rPr lang="en-US" sz="1800" dirty="0"/>
              <a:t> file from the certificate you generated in in /</a:t>
            </a:r>
            <a:r>
              <a:rPr lang="en-US" sz="1800" dirty="0" err="1"/>
              <a:t>etc</a:t>
            </a:r>
            <a:r>
              <a:rPr lang="en-US" sz="1800" dirty="0"/>
              <a:t>/</a:t>
            </a:r>
            <a:r>
              <a:rPr lang="en-US" sz="1800" dirty="0" err="1"/>
              <a:t>pki</a:t>
            </a:r>
            <a:r>
              <a:rPr lang="en-US" sz="1800" dirty="0"/>
              <a:t>/</a:t>
            </a:r>
            <a:r>
              <a:rPr lang="en-US" sz="1800" dirty="0" err="1"/>
              <a:t>tls</a:t>
            </a:r>
            <a:r>
              <a:rPr lang="en-US" sz="1800" dirty="0"/>
              <a:t>/certs/</a:t>
            </a:r>
            <a:br>
              <a:rPr lang="en-US" sz="1800" dirty="0"/>
            </a:br>
            <a:endParaRPr lang="en-US" sz="1800" dirty="0"/>
          </a:p>
          <a:p>
            <a:pPr marL="257175" indent="-257175">
              <a:buFont typeface="+mj-lt"/>
              <a:buAutoNum type="arabicPeriod"/>
            </a:pPr>
            <a:r>
              <a:rPr lang="en-US" sz="1800" dirty="0"/>
              <a:t>Install Elastic Beats</a:t>
            </a:r>
            <a:br>
              <a:rPr lang="en-US" sz="1800" dirty="0"/>
            </a:br>
            <a:r>
              <a:rPr lang="en-US" sz="1800" dirty="0"/>
              <a:t>As before, you will need to add the GPG Key and Repository before installing any of the beats. Install the </a:t>
            </a:r>
            <a:r>
              <a:rPr lang="en-US" sz="1800" dirty="0" err="1" smtClean="0"/>
              <a:t>Fi</a:t>
            </a:r>
            <a:r>
              <a:rPr lang="en-US" sz="1800" dirty="0" err="1" smtClean="0"/>
              <a:t>lebeat</a:t>
            </a:r>
            <a:r>
              <a:rPr lang="en-US" sz="1800" dirty="0" smtClean="0"/>
              <a:t> </a:t>
            </a:r>
            <a:r>
              <a:rPr lang="en-US" sz="1800" dirty="0"/>
              <a:t>package and move onto the configuration.</a:t>
            </a:r>
            <a:br>
              <a:rPr lang="en-US" sz="1800" dirty="0"/>
            </a:br>
            <a:endParaRPr lang="en-US" sz="1800" dirty="0"/>
          </a:p>
          <a:p>
            <a:pPr marL="257175" indent="-257175">
              <a:buFont typeface="+mj-lt"/>
              <a:buAutoNum type="arabicPeriod"/>
            </a:pPr>
            <a:r>
              <a:rPr lang="en-US" sz="1800" dirty="0"/>
              <a:t>Configure and Start </a:t>
            </a:r>
            <a:r>
              <a:rPr lang="en-US" sz="1800" dirty="0" err="1"/>
              <a:t>Filebeat</a:t>
            </a:r>
            <a:r>
              <a:rPr lang="en-US" sz="1800" dirty="0"/>
              <a:t> for logs</a:t>
            </a:r>
            <a:br>
              <a:rPr lang="en-US" sz="1800" dirty="0"/>
            </a:br>
            <a:r>
              <a:rPr lang="en-US" sz="1800" dirty="0"/>
              <a:t>Take a look at the /</a:t>
            </a:r>
            <a:r>
              <a:rPr lang="en-US" sz="1800" dirty="0" err="1"/>
              <a:t>etc</a:t>
            </a:r>
            <a:r>
              <a:rPr lang="en-US" sz="1800" dirty="0"/>
              <a:t>/</a:t>
            </a:r>
            <a:r>
              <a:rPr lang="en-US" sz="1800" dirty="0" err="1"/>
              <a:t>filebeat</a:t>
            </a:r>
            <a:r>
              <a:rPr lang="en-US" sz="1800" dirty="0"/>
              <a:t>/</a:t>
            </a:r>
            <a:r>
              <a:rPr lang="en-US" sz="1800" dirty="0" err="1"/>
              <a:t>filebeat.yml</a:t>
            </a:r>
            <a:r>
              <a:rPr lang="en-US" sz="1800" dirty="0"/>
              <a:t> and modify the sections according to the Digital Ocean blog article.</a:t>
            </a:r>
          </a:p>
          <a:p>
            <a:pPr marL="800100" lvl="1" indent="-342900">
              <a:buFont typeface="+mj-lt"/>
              <a:buAutoNum type="arabicPeriod"/>
            </a:pPr>
            <a:r>
              <a:rPr lang="en-US" sz="1800" dirty="0"/>
              <a:t>Modify Prospectors to include /</a:t>
            </a:r>
            <a:r>
              <a:rPr lang="en-US" sz="1800" dirty="0" err="1"/>
              <a:t>var</a:t>
            </a:r>
            <a:r>
              <a:rPr lang="en-US" sz="1800" dirty="0"/>
              <a:t>/log/secure and /</a:t>
            </a:r>
            <a:r>
              <a:rPr lang="en-US" sz="1800" dirty="0" err="1"/>
              <a:t>var</a:t>
            </a:r>
            <a:r>
              <a:rPr lang="en-US" sz="1800" dirty="0"/>
              <a:t>/log/messages</a:t>
            </a:r>
          </a:p>
          <a:p>
            <a:pPr marL="800100" lvl="1" indent="-342900">
              <a:buFont typeface="+mj-lt"/>
              <a:buAutoNum type="arabicPeriod"/>
            </a:pPr>
            <a:r>
              <a:rPr lang="en-US" sz="1800" dirty="0"/>
              <a:t>Modify the document type for these to be syslog  *</a:t>
            </a:r>
            <a:r>
              <a:rPr lang="en-US" sz="1800" i="1" dirty="0"/>
              <a:t>Matches </a:t>
            </a:r>
            <a:r>
              <a:rPr lang="en-US" sz="1800" i="1" dirty="0" err="1"/>
              <a:t>Logstash</a:t>
            </a:r>
            <a:r>
              <a:rPr lang="en-US" sz="1800" i="1" dirty="0"/>
              <a:t> type</a:t>
            </a:r>
          </a:p>
          <a:p>
            <a:pPr marL="800100" lvl="1" indent="-342900">
              <a:buFont typeface="+mj-lt"/>
              <a:buAutoNum type="arabicPeriod"/>
            </a:pPr>
            <a:r>
              <a:rPr lang="en-US" sz="1800" dirty="0"/>
              <a:t>Modify the </a:t>
            </a:r>
            <a:r>
              <a:rPr lang="en-US" sz="1800" dirty="0" err="1"/>
              <a:t>logstash</a:t>
            </a:r>
            <a:r>
              <a:rPr lang="en-US" sz="1800" dirty="0"/>
              <a:t> host to reflect your </a:t>
            </a:r>
            <a:r>
              <a:rPr lang="en-US" sz="1800" dirty="0" err="1"/>
              <a:t>logstash</a:t>
            </a:r>
            <a:r>
              <a:rPr lang="en-US" sz="1800" dirty="0"/>
              <a:t> server</a:t>
            </a:r>
          </a:p>
          <a:p>
            <a:pPr marL="800100" lvl="1" indent="-342900">
              <a:buFont typeface="+mj-lt"/>
              <a:buAutoNum type="arabicPeriod"/>
            </a:pPr>
            <a:r>
              <a:rPr lang="en-US" sz="1800" dirty="0"/>
              <a:t>Add your certificate path to the </a:t>
            </a:r>
            <a:r>
              <a:rPr lang="en-US" sz="1800" dirty="0" err="1"/>
              <a:t>tls</a:t>
            </a:r>
            <a:r>
              <a:rPr lang="en-US" sz="1800" dirty="0"/>
              <a:t> section</a:t>
            </a:r>
          </a:p>
          <a:p>
            <a:pPr marL="342900" lvl="1" indent="0">
              <a:buNone/>
            </a:pPr>
            <a:endParaRPr lang="en-US" sz="1800" dirty="0"/>
          </a:p>
          <a:p>
            <a:pPr marL="0" indent="0">
              <a:buNone/>
            </a:pPr>
            <a:endParaRPr lang="en-US" sz="1800" dirty="0"/>
          </a:p>
          <a:p>
            <a:pPr marL="0" indent="0">
              <a:buNone/>
            </a:pPr>
            <a:endParaRPr lang="en-US" sz="1800" dirty="0"/>
          </a:p>
        </p:txBody>
      </p:sp>
      <p:graphicFrame>
        <p:nvGraphicFramePr>
          <p:cNvPr id="6" name="Object 5"/>
          <p:cNvGraphicFramePr>
            <a:graphicFrameLocks noChangeAspect="1"/>
          </p:cNvGraphicFramePr>
          <p:nvPr>
            <p:extLst>
              <p:ext uri="{D42A27DB-BD31-4B8C-83A1-F6EECF244321}">
                <p14:modId xmlns:p14="http://schemas.microsoft.com/office/powerpoint/2010/main" val="700166619"/>
              </p:ext>
            </p:extLst>
          </p:nvPr>
        </p:nvGraphicFramePr>
        <p:xfrm>
          <a:off x="7303008" y="1027906"/>
          <a:ext cx="4442266" cy="3623218"/>
        </p:xfrm>
        <a:graphic>
          <a:graphicData uri="http://schemas.openxmlformats.org/presentationml/2006/ole">
            <mc:AlternateContent xmlns:mc="http://schemas.openxmlformats.org/markup-compatibility/2006">
              <mc:Choice xmlns:v="urn:schemas-microsoft-com:vml" Requires="v">
                <p:oleObj spid="_x0000_s23602" name="Image" r:id="rId4" imgW="7225200" imgH="5891760" progId="Photoshop.Image.13">
                  <p:embed/>
                </p:oleObj>
              </mc:Choice>
              <mc:Fallback>
                <p:oleObj name="Image" r:id="rId4" imgW="7225200" imgH="5891760" progId="Photoshop.Image.13">
                  <p:embed/>
                  <p:pic>
                    <p:nvPicPr>
                      <p:cNvPr id="0" name=""/>
                      <p:cNvPicPr/>
                      <p:nvPr/>
                    </p:nvPicPr>
                    <p:blipFill>
                      <a:blip r:embed="rId5"/>
                      <a:stretch>
                        <a:fillRect/>
                      </a:stretch>
                    </p:blipFill>
                    <p:spPr>
                      <a:xfrm>
                        <a:off x="7303008" y="1027906"/>
                        <a:ext cx="4442266" cy="3623218"/>
                      </a:xfrm>
                      <a:prstGeom prst="rect">
                        <a:avLst/>
                      </a:prstGeom>
                    </p:spPr>
                  </p:pic>
                </p:oleObj>
              </mc:Fallback>
            </mc:AlternateContent>
          </a:graphicData>
        </a:graphic>
      </p:graphicFrame>
    </p:spTree>
    <p:extLst>
      <p:ext uri="{BB962C8B-B14F-4D97-AF65-F5344CB8AC3E}">
        <p14:creationId xmlns:p14="http://schemas.microsoft.com/office/powerpoint/2010/main" val="256756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448" y="540914"/>
            <a:ext cx="7886700" cy="994172"/>
          </a:xfrm>
        </p:spPr>
        <p:txBody>
          <a:bodyPr/>
          <a:lstStyle/>
          <a:p>
            <a:r>
              <a:rPr lang="en-US" dirty="0" err="1"/>
              <a:t>Filebeats</a:t>
            </a:r>
            <a:r>
              <a:rPr lang="en-US" dirty="0"/>
              <a:t> Configuration</a:t>
            </a:r>
          </a:p>
        </p:txBody>
      </p:sp>
      <p:sp>
        <p:nvSpPr>
          <p:cNvPr id="3" name="Content Placeholder 2"/>
          <p:cNvSpPr>
            <a:spLocks noGrp="1"/>
          </p:cNvSpPr>
          <p:nvPr>
            <p:ph idx="1"/>
          </p:nvPr>
        </p:nvSpPr>
        <p:spPr>
          <a:xfrm>
            <a:off x="329058" y="6431385"/>
            <a:ext cx="5850731" cy="359569"/>
          </a:xfrm>
        </p:spPr>
        <p:txBody>
          <a:bodyPr>
            <a:normAutofit/>
          </a:bodyPr>
          <a:lstStyle/>
          <a:p>
            <a:r>
              <a:rPr lang="en-US" sz="1500" dirty="0"/>
              <a:t>https://gist.github.com/thisismitch/3429023e8438cc25b86c</a:t>
            </a:r>
          </a:p>
        </p:txBody>
      </p:sp>
      <p:graphicFrame>
        <p:nvGraphicFramePr>
          <p:cNvPr id="4" name="Object 3"/>
          <p:cNvGraphicFramePr>
            <a:graphicFrameLocks noChangeAspect="1"/>
          </p:cNvGraphicFramePr>
          <p:nvPr>
            <p:extLst>
              <p:ext uri="{D42A27DB-BD31-4B8C-83A1-F6EECF244321}">
                <p14:modId xmlns:p14="http://schemas.microsoft.com/office/powerpoint/2010/main" val="1379016464"/>
              </p:ext>
            </p:extLst>
          </p:nvPr>
        </p:nvGraphicFramePr>
        <p:xfrm>
          <a:off x="8772203" y="51817"/>
          <a:ext cx="2823700" cy="6564911"/>
        </p:xfrm>
        <a:graphic>
          <a:graphicData uri="http://schemas.openxmlformats.org/presentationml/2006/ole">
            <mc:AlternateContent xmlns:mc="http://schemas.openxmlformats.org/markup-compatibility/2006">
              <mc:Choice xmlns:v="urn:schemas-microsoft-com:vml" Requires="v">
                <p:oleObj spid="_x0000_s15509" name="Image" r:id="rId4" imgW="5130000" imgH="11923560" progId="Photoshop.Image.13">
                  <p:embed/>
                </p:oleObj>
              </mc:Choice>
              <mc:Fallback>
                <p:oleObj name="Image" r:id="rId4" imgW="5130000" imgH="11923560" progId="Photoshop.Image.13">
                  <p:embed/>
                  <p:pic>
                    <p:nvPicPr>
                      <p:cNvPr id="0" name=""/>
                      <p:cNvPicPr/>
                      <p:nvPr/>
                    </p:nvPicPr>
                    <p:blipFill>
                      <a:blip r:embed="rId5"/>
                      <a:stretch>
                        <a:fillRect/>
                      </a:stretch>
                    </p:blipFill>
                    <p:spPr>
                      <a:xfrm>
                        <a:off x="8772203" y="51817"/>
                        <a:ext cx="2823700" cy="656491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54796349"/>
              </p:ext>
            </p:extLst>
          </p:nvPr>
        </p:nvGraphicFramePr>
        <p:xfrm>
          <a:off x="1531290" y="1315270"/>
          <a:ext cx="5823521" cy="5046443"/>
        </p:xfrm>
        <a:graphic>
          <a:graphicData uri="http://schemas.openxmlformats.org/presentationml/2006/ole">
            <mc:AlternateContent xmlns:mc="http://schemas.openxmlformats.org/markup-compatibility/2006">
              <mc:Choice xmlns:v="urn:schemas-microsoft-com:vml" Requires="v">
                <p:oleObj spid="_x0000_s15510" name="Image" r:id="rId6" imgW="8088840" imgH="7009200" progId="Photoshop.Image.13">
                  <p:embed/>
                </p:oleObj>
              </mc:Choice>
              <mc:Fallback>
                <p:oleObj name="Image" r:id="rId6" imgW="8088840" imgH="7009200" progId="Photoshop.Image.13">
                  <p:embed/>
                  <p:pic>
                    <p:nvPicPr>
                      <p:cNvPr id="0" name=""/>
                      <p:cNvPicPr/>
                      <p:nvPr/>
                    </p:nvPicPr>
                    <p:blipFill>
                      <a:blip r:embed="rId7"/>
                      <a:stretch>
                        <a:fillRect/>
                      </a:stretch>
                    </p:blipFill>
                    <p:spPr>
                      <a:xfrm>
                        <a:off x="1531290" y="1315270"/>
                        <a:ext cx="5823521" cy="5046443"/>
                      </a:xfrm>
                      <a:prstGeom prst="rect">
                        <a:avLst/>
                      </a:prstGeom>
                    </p:spPr>
                  </p:pic>
                </p:oleObj>
              </mc:Fallback>
            </mc:AlternateContent>
          </a:graphicData>
        </a:graphic>
      </p:graphicFrame>
      <p:sp>
        <p:nvSpPr>
          <p:cNvPr id="9" name="TextBox 8"/>
          <p:cNvSpPr txBox="1"/>
          <p:nvPr/>
        </p:nvSpPr>
        <p:spPr>
          <a:xfrm>
            <a:off x="6624022" y="1535086"/>
            <a:ext cx="521425" cy="276999"/>
          </a:xfrm>
          <a:prstGeom prst="rect">
            <a:avLst/>
          </a:prstGeom>
          <a:noFill/>
        </p:spPr>
        <p:txBody>
          <a:bodyPr wrap="none" rtlCol="0">
            <a:spAutoFit/>
          </a:bodyPr>
          <a:lstStyle/>
          <a:p>
            <a:r>
              <a:rPr lang="en-US" sz="1200" i="1" dirty="0"/>
              <a:t>client</a:t>
            </a:r>
          </a:p>
        </p:txBody>
      </p:sp>
      <p:sp>
        <p:nvSpPr>
          <p:cNvPr id="10" name="TextBox 9"/>
          <p:cNvSpPr txBox="1"/>
          <p:nvPr/>
        </p:nvSpPr>
        <p:spPr>
          <a:xfrm>
            <a:off x="10981014" y="114881"/>
            <a:ext cx="567591" cy="276999"/>
          </a:xfrm>
          <a:prstGeom prst="rect">
            <a:avLst/>
          </a:prstGeom>
          <a:noFill/>
        </p:spPr>
        <p:txBody>
          <a:bodyPr wrap="square" rtlCol="0">
            <a:spAutoFit/>
          </a:bodyPr>
          <a:lstStyle/>
          <a:p>
            <a:r>
              <a:rPr lang="en-US" sz="1200" i="1" dirty="0"/>
              <a:t>server</a:t>
            </a:r>
          </a:p>
        </p:txBody>
      </p:sp>
      <p:graphicFrame>
        <p:nvGraphicFramePr>
          <p:cNvPr id="12" name="Object 11"/>
          <p:cNvGraphicFramePr>
            <a:graphicFrameLocks noChangeAspect="1"/>
          </p:cNvGraphicFramePr>
          <p:nvPr>
            <p:extLst>
              <p:ext uri="{D42A27DB-BD31-4B8C-83A1-F6EECF244321}">
                <p14:modId xmlns:p14="http://schemas.microsoft.com/office/powerpoint/2010/main" val="3139663676"/>
              </p:ext>
            </p:extLst>
          </p:nvPr>
        </p:nvGraphicFramePr>
        <p:xfrm>
          <a:off x="7609703" y="3334273"/>
          <a:ext cx="864131" cy="1164431"/>
        </p:xfrm>
        <a:graphic>
          <a:graphicData uri="http://schemas.openxmlformats.org/presentationml/2006/ole">
            <mc:AlternateContent xmlns:mc="http://schemas.openxmlformats.org/markup-compatibility/2006">
              <mc:Choice xmlns:v="urn:schemas-microsoft-com:vml" Requires="v">
                <p:oleObj spid="_x0000_s15511" name="Image" r:id="rId8" imgW="5371200" imgH="7237800" progId="Photoshop.Image.13">
                  <p:embed/>
                </p:oleObj>
              </mc:Choice>
              <mc:Fallback>
                <p:oleObj name="Image" r:id="rId8" imgW="5371200" imgH="7237800" progId="Photoshop.Image.13">
                  <p:embed/>
                  <p:pic>
                    <p:nvPicPr>
                      <p:cNvPr id="0" name=""/>
                      <p:cNvPicPr/>
                      <p:nvPr/>
                    </p:nvPicPr>
                    <p:blipFill>
                      <a:blip r:embed="rId9"/>
                      <a:stretch>
                        <a:fillRect/>
                      </a:stretch>
                    </p:blipFill>
                    <p:spPr>
                      <a:xfrm>
                        <a:off x="7609703" y="3334273"/>
                        <a:ext cx="864131" cy="1164431"/>
                      </a:xfrm>
                      <a:prstGeom prst="rect">
                        <a:avLst/>
                      </a:prstGeom>
                    </p:spPr>
                  </p:pic>
                </p:oleObj>
              </mc:Fallback>
            </mc:AlternateContent>
          </a:graphicData>
        </a:graphic>
      </p:graphicFrame>
      <p:sp>
        <p:nvSpPr>
          <p:cNvPr id="13" name="Down Arrow 12"/>
          <p:cNvSpPr/>
          <p:nvPr/>
        </p:nvSpPr>
        <p:spPr>
          <a:xfrm rot="16200000">
            <a:off x="7344883" y="3804087"/>
            <a:ext cx="450056" cy="224806"/>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14" name="Down Arrow 13"/>
          <p:cNvSpPr/>
          <p:nvPr/>
        </p:nvSpPr>
        <p:spPr>
          <a:xfrm rot="16200000">
            <a:off x="8282577" y="3804087"/>
            <a:ext cx="450056" cy="224806"/>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15" name="TextBox 14"/>
          <p:cNvSpPr txBox="1"/>
          <p:nvPr/>
        </p:nvSpPr>
        <p:spPr>
          <a:xfrm>
            <a:off x="7364535" y="4307965"/>
            <a:ext cx="1255473" cy="430887"/>
          </a:xfrm>
          <a:prstGeom prst="rect">
            <a:avLst/>
          </a:prstGeom>
          <a:noFill/>
        </p:spPr>
        <p:txBody>
          <a:bodyPr wrap="none" rtlCol="0">
            <a:spAutoFit/>
          </a:bodyPr>
          <a:lstStyle/>
          <a:p>
            <a:pPr algn="ctr"/>
            <a:r>
              <a:rPr lang="en-US" sz="1100" dirty="0" err="1"/>
              <a:t>Logstash</a:t>
            </a:r>
            <a:r>
              <a:rPr lang="en-US" sz="1100" dirty="0"/>
              <a:t/>
            </a:r>
            <a:br>
              <a:rPr lang="en-US" sz="1100" dirty="0"/>
            </a:br>
            <a:r>
              <a:rPr lang="en-US" sz="1100" dirty="0"/>
              <a:t>input/filter/output</a:t>
            </a:r>
          </a:p>
        </p:txBody>
      </p:sp>
    </p:spTree>
    <p:extLst>
      <p:ext uri="{BB962C8B-B14F-4D97-AF65-F5344CB8AC3E}">
        <p14:creationId xmlns:p14="http://schemas.microsoft.com/office/powerpoint/2010/main" val="49491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Install – </a:t>
            </a:r>
            <a:r>
              <a:rPr lang="en-US" dirty="0" err="1"/>
              <a:t>Kibana</a:t>
            </a:r>
            <a:r>
              <a:rPr lang="en-US" dirty="0"/>
              <a:t> </a:t>
            </a:r>
            <a:r>
              <a:rPr lang="en-US" dirty="0" err="1"/>
              <a:t>Config</a:t>
            </a:r>
            <a:endParaRPr lang="en-US" dirty="0"/>
          </a:p>
        </p:txBody>
      </p:sp>
      <p:sp>
        <p:nvSpPr>
          <p:cNvPr id="3" name="Content Placeholder 2"/>
          <p:cNvSpPr>
            <a:spLocks noGrp="1"/>
          </p:cNvSpPr>
          <p:nvPr>
            <p:ph idx="1"/>
          </p:nvPr>
        </p:nvSpPr>
        <p:spPr>
          <a:xfrm>
            <a:off x="838200" y="1433629"/>
            <a:ext cx="5528581" cy="3117056"/>
          </a:xfrm>
        </p:spPr>
        <p:txBody>
          <a:bodyPr>
            <a:noAutofit/>
          </a:bodyPr>
          <a:lstStyle/>
          <a:p>
            <a:pPr marL="257175" indent="-257175">
              <a:buFont typeface="+mj-lt"/>
              <a:buAutoNum type="arabicPeriod"/>
            </a:pPr>
            <a:r>
              <a:rPr lang="en-US" sz="1800" dirty="0"/>
              <a:t>Initialize Kabana Index</a:t>
            </a:r>
            <a:br>
              <a:rPr lang="en-US" sz="1800" dirty="0"/>
            </a:br>
            <a:endParaRPr lang="en-US" sz="1800" dirty="0"/>
          </a:p>
          <a:p>
            <a:pPr marL="257175" indent="-257175">
              <a:buFont typeface="+mj-lt"/>
              <a:buAutoNum type="arabicPeriod"/>
            </a:pPr>
            <a:r>
              <a:rPr lang="en-US" sz="1800" dirty="0"/>
              <a:t>Install </a:t>
            </a:r>
            <a:r>
              <a:rPr lang="en-US" sz="1800" dirty="0" err="1"/>
              <a:t>filebeat</a:t>
            </a:r>
            <a:r>
              <a:rPr lang="en-US" sz="1800" dirty="0"/>
              <a:t>-index-</a:t>
            </a:r>
            <a:r>
              <a:rPr lang="en-US" sz="1800" dirty="0" err="1"/>
              <a:t>template.json</a:t>
            </a:r>
            <a:r>
              <a:rPr lang="en-US" sz="1800" dirty="0"/>
              <a:t> into Kabana</a:t>
            </a:r>
            <a:br>
              <a:rPr lang="en-US" sz="1800" dirty="0"/>
            </a:br>
            <a:endParaRPr lang="en-US" sz="1800" dirty="0"/>
          </a:p>
          <a:p>
            <a:pPr marL="257175" indent="-257175">
              <a:buFont typeface="+mj-lt"/>
              <a:buAutoNum type="arabicPeriod"/>
            </a:pPr>
            <a:r>
              <a:rPr lang="en-US" sz="1800" dirty="0"/>
              <a:t>Start Using Kabana</a:t>
            </a:r>
          </a:p>
          <a:p>
            <a:pPr marL="628650" lvl="1" indent="-285750"/>
            <a:r>
              <a:rPr lang="en-US" sz="1800" dirty="0"/>
              <a:t>Using collected metrics create a search</a:t>
            </a:r>
          </a:p>
          <a:p>
            <a:pPr marL="628650" lvl="1" indent="-285750"/>
            <a:r>
              <a:rPr lang="en-US" sz="1800" dirty="0"/>
              <a:t>Use the search to create visualizations</a:t>
            </a:r>
          </a:p>
          <a:p>
            <a:pPr marL="628650" lvl="1" indent="-285750"/>
            <a:r>
              <a:rPr lang="en-US" sz="1800" dirty="0"/>
              <a:t>Use visualizations to create dashboards</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a:p>
        </p:txBody>
      </p:sp>
      <p:pic>
        <p:nvPicPr>
          <p:cNvPr id="24580" name="Picture 4" descr="Discover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28" y="2669177"/>
            <a:ext cx="6404073" cy="316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235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ELK In Production</a:t>
            </a:r>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2070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Elasticsearch</a:t>
            </a:r>
            <a:r>
              <a:rPr lang="en-US" dirty="0"/>
              <a:t> at Production Scale</a:t>
            </a:r>
          </a:p>
        </p:txBody>
      </p:sp>
      <p:sp>
        <p:nvSpPr>
          <p:cNvPr id="5" name="Content Placeholder 2"/>
          <p:cNvSpPr txBox="1">
            <a:spLocks/>
          </p:cNvSpPr>
          <p:nvPr/>
        </p:nvSpPr>
        <p:spPr>
          <a:xfrm>
            <a:off x="2038350" y="175498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dirty="0"/>
          </a:p>
        </p:txBody>
      </p:sp>
      <p:graphicFrame>
        <p:nvGraphicFramePr>
          <p:cNvPr id="6" name="Table 5"/>
          <p:cNvGraphicFramePr>
            <a:graphicFrameLocks noGrp="1"/>
          </p:cNvGraphicFramePr>
          <p:nvPr>
            <p:extLst>
              <p:ext uri="{D42A27DB-BD31-4B8C-83A1-F6EECF244321}">
                <p14:modId xmlns:p14="http://schemas.microsoft.com/office/powerpoint/2010/main" val="650703609"/>
              </p:ext>
            </p:extLst>
          </p:nvPr>
        </p:nvGraphicFramePr>
        <p:xfrm>
          <a:off x="838199" y="1589344"/>
          <a:ext cx="7886702" cy="5006340"/>
        </p:xfrm>
        <a:graphic>
          <a:graphicData uri="http://schemas.openxmlformats.org/drawingml/2006/table">
            <a:tbl>
              <a:tblPr firstRow="1" bandRow="1">
                <a:tableStyleId>{2D5ABB26-0587-4C30-8999-92F81FD0307C}</a:tableStyleId>
              </a:tblPr>
              <a:tblGrid>
                <a:gridCol w="4553608">
                  <a:extLst>
                    <a:ext uri="{9D8B030D-6E8A-4147-A177-3AD203B41FA5}">
                      <a16:colId xmlns:a16="http://schemas.microsoft.com/office/drawing/2014/main" xmlns="" val="20000"/>
                    </a:ext>
                  </a:extLst>
                </a:gridCol>
                <a:gridCol w="3333094">
                  <a:extLst>
                    <a:ext uri="{9D8B030D-6E8A-4147-A177-3AD203B41FA5}">
                      <a16:colId xmlns:a16="http://schemas.microsoft.com/office/drawing/2014/main" xmlns="" val="20001"/>
                    </a:ext>
                  </a:extLst>
                </a:gridCol>
              </a:tblGrid>
              <a:tr h="4827222">
                <a:tc>
                  <a:txBody>
                    <a:bodyPr/>
                    <a:lstStyle/>
                    <a:p>
                      <a:pPr marL="285750" indent="-285750">
                        <a:buFont typeface="Arial" panose="020B0604020202020204" pitchFamily="34" charset="0"/>
                        <a:buChar char="•"/>
                      </a:pPr>
                      <a:r>
                        <a:rPr lang="en-US" sz="1800" b="1" dirty="0"/>
                        <a:t>OS Level Optimization: </a:t>
                      </a:r>
                      <a:r>
                        <a:rPr lang="en-US" sz="1800" dirty="0"/>
                        <a:t/>
                      </a:r>
                      <a:br>
                        <a:rPr lang="en-US" sz="1800" dirty="0"/>
                      </a:br>
                      <a:r>
                        <a:rPr lang="en-US" sz="1800" dirty="0"/>
                        <a:t>Required</a:t>
                      </a:r>
                      <a:r>
                        <a:rPr lang="en-US" sz="1800" baseline="0" dirty="0"/>
                        <a:t> to run properly as it is not performant out of the box.</a:t>
                      </a:r>
                      <a:br>
                        <a:rPr lang="en-US" sz="1800" baseline="0" dirty="0"/>
                      </a:br>
                      <a:endParaRPr lang="en-US" sz="1800" dirty="0"/>
                    </a:p>
                    <a:p>
                      <a:pPr marL="285750" indent="-285750">
                        <a:buFont typeface="Arial" panose="020B0604020202020204" pitchFamily="34" charset="0"/>
                        <a:buChar char="•"/>
                      </a:pPr>
                      <a:r>
                        <a:rPr lang="en-US" sz="1800" b="1" dirty="0"/>
                        <a:t>Index</a:t>
                      </a:r>
                      <a:r>
                        <a:rPr lang="en-US" sz="1800" b="1" baseline="0" dirty="0"/>
                        <a:t> Management:</a:t>
                      </a:r>
                      <a:r>
                        <a:rPr lang="en-US" sz="1800" baseline="0" dirty="0"/>
                        <a:t/>
                      </a:r>
                      <a:br>
                        <a:rPr lang="en-US" sz="1800" baseline="0" dirty="0"/>
                      </a:br>
                      <a:r>
                        <a:rPr lang="en-US" sz="1800" baseline="0" dirty="0"/>
                        <a:t>Index deletion is an expensive operation , leading to more complex log analytics solutions.</a:t>
                      </a:r>
                      <a:br>
                        <a:rPr lang="en-US" sz="1800" baseline="0" dirty="0"/>
                      </a:br>
                      <a:endParaRPr lang="en-US" sz="1800" baseline="0" dirty="0"/>
                    </a:p>
                    <a:p>
                      <a:pPr marL="285750" indent="-285750">
                        <a:buFont typeface="Arial" panose="020B0604020202020204" pitchFamily="34" charset="0"/>
                        <a:buChar char="•"/>
                      </a:pPr>
                      <a:r>
                        <a:rPr lang="en-US" sz="1800" b="1" baseline="0" dirty="0"/>
                        <a:t>Shard Allocation:</a:t>
                      </a:r>
                      <a:r>
                        <a:rPr lang="en-US" sz="1800" baseline="0" dirty="0"/>
                        <a:t/>
                      </a:r>
                      <a:br>
                        <a:rPr lang="en-US" sz="1800" baseline="0" dirty="0"/>
                      </a:br>
                      <a:r>
                        <a:rPr lang="en-US" sz="1800" baseline="0" dirty="0"/>
                        <a:t>Optimizing inserts and query times requires attention.</a:t>
                      </a:r>
                      <a:br>
                        <a:rPr lang="en-US" sz="1800" baseline="0" dirty="0"/>
                      </a:br>
                      <a:endParaRPr lang="en-US" sz="1800" baseline="0" dirty="0"/>
                    </a:p>
                    <a:p>
                      <a:pPr marL="285750" indent="-285750">
                        <a:buFont typeface="Arial" panose="020B0604020202020204" pitchFamily="34" charset="0"/>
                        <a:buChar char="•"/>
                      </a:pPr>
                      <a:r>
                        <a:rPr lang="en-US" sz="1800" b="1" baseline="0" dirty="0"/>
                        <a:t>Cluster Topology and Health</a:t>
                      </a:r>
                      <a:r>
                        <a:rPr lang="en-US" sz="1800" baseline="0" dirty="0"/>
                        <a:t/>
                      </a:r>
                      <a:br>
                        <a:rPr lang="en-US" sz="1800" baseline="0" dirty="0"/>
                      </a:br>
                      <a:r>
                        <a:rPr lang="en-US" sz="1800" baseline="0" dirty="0"/>
                        <a:t>Elastic search clusters require 3 Master nodes, Data nodes and Client nodes. It clusters nicely but it requires some finesse.</a:t>
                      </a:r>
                    </a:p>
                    <a:p>
                      <a:pPr marL="285750" indent="-285750">
                        <a:buFont typeface="Arial" panose="020B0604020202020204" pitchFamily="34" charset="0"/>
                        <a:buChar char="•"/>
                      </a:pPr>
                      <a:endParaRPr lang="en-US" sz="1800" dirty="0"/>
                    </a:p>
                  </a:txBody>
                  <a:tcPr marL="68580" marR="68580" marT="34290" marB="34290"/>
                </a:tc>
                <a:tc>
                  <a:txBody>
                    <a:bodyPr/>
                    <a:lstStyle/>
                    <a:p>
                      <a:pPr marL="0" indent="0">
                        <a:buFont typeface="Arial" panose="020B0604020202020204" pitchFamily="34" charset="0"/>
                        <a:buNone/>
                      </a:pPr>
                      <a:endParaRPr lang="en-US" sz="1800" baseline="0" dirty="0"/>
                    </a:p>
                  </a:txBody>
                  <a:tcPr marL="68580" marR="68580" marT="34290" marB="34290"/>
                </a:tc>
                <a:extLst>
                  <a:ext uri="{0D108BD9-81ED-4DB2-BD59-A6C34878D82A}">
                    <a16:rowId xmlns:a16="http://schemas.microsoft.com/office/drawing/2014/main" xmlns="" val="10000"/>
                  </a:ext>
                </a:extLst>
              </a:tr>
            </a:tbl>
          </a:graphicData>
        </a:graphic>
      </p:graphicFrame>
      <p:pic>
        <p:nvPicPr>
          <p:cNvPr id="54274" name="Picture 2" descr="http://explorepahistory.com/kora/files/1/2/1-2-1323-25-ExplorePAHistory-a0k9s1-a_3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252" y="1680847"/>
            <a:ext cx="4880547" cy="3500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16800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Elasticsearch</a:t>
            </a:r>
            <a:r>
              <a:rPr lang="en-US" dirty="0"/>
              <a:t> at Production Scale</a:t>
            </a:r>
          </a:p>
        </p:txBody>
      </p:sp>
      <p:sp>
        <p:nvSpPr>
          <p:cNvPr id="5" name="Content Placeholder 2"/>
          <p:cNvSpPr txBox="1">
            <a:spLocks/>
          </p:cNvSpPr>
          <p:nvPr/>
        </p:nvSpPr>
        <p:spPr>
          <a:xfrm>
            <a:off x="2038350" y="175498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dirty="0"/>
          </a:p>
        </p:txBody>
      </p:sp>
      <p:graphicFrame>
        <p:nvGraphicFramePr>
          <p:cNvPr id="6" name="Table 5"/>
          <p:cNvGraphicFramePr>
            <a:graphicFrameLocks noGrp="1"/>
          </p:cNvGraphicFramePr>
          <p:nvPr>
            <p:extLst>
              <p:ext uri="{D42A27DB-BD31-4B8C-83A1-F6EECF244321}">
                <p14:modId xmlns:p14="http://schemas.microsoft.com/office/powerpoint/2010/main" val="620576215"/>
              </p:ext>
            </p:extLst>
          </p:nvPr>
        </p:nvGraphicFramePr>
        <p:xfrm>
          <a:off x="838200" y="1659580"/>
          <a:ext cx="7886702" cy="4732020"/>
        </p:xfrm>
        <a:graphic>
          <a:graphicData uri="http://schemas.openxmlformats.org/drawingml/2006/table">
            <a:tbl>
              <a:tblPr firstRow="1" bandRow="1">
                <a:tableStyleId>{2D5ABB26-0587-4C30-8999-92F81FD0307C}</a:tableStyleId>
              </a:tblPr>
              <a:tblGrid>
                <a:gridCol w="4742793">
                  <a:extLst>
                    <a:ext uri="{9D8B030D-6E8A-4147-A177-3AD203B41FA5}">
                      <a16:colId xmlns:a16="http://schemas.microsoft.com/office/drawing/2014/main" xmlns="" val="20000"/>
                    </a:ext>
                  </a:extLst>
                </a:gridCol>
                <a:gridCol w="3143909">
                  <a:extLst>
                    <a:ext uri="{9D8B030D-6E8A-4147-A177-3AD203B41FA5}">
                      <a16:colId xmlns:a16="http://schemas.microsoft.com/office/drawing/2014/main" xmlns="" val="20001"/>
                    </a:ext>
                  </a:extLst>
                </a:gridCol>
              </a:tblGrid>
              <a:tr h="3124996">
                <a:tc>
                  <a:txBody>
                    <a:bodyPr/>
                    <a:lstStyle/>
                    <a:p>
                      <a:pPr marL="285750" indent="-285750">
                        <a:buFont typeface="Arial" panose="020B0604020202020204" pitchFamily="34" charset="0"/>
                        <a:buChar char="•"/>
                      </a:pPr>
                      <a:r>
                        <a:rPr lang="en-US" sz="1800" b="1" dirty="0"/>
                        <a:t>Capacity</a:t>
                      </a:r>
                      <a:r>
                        <a:rPr lang="en-US" sz="1800" b="1" baseline="0" dirty="0"/>
                        <a:t> Provisioning:</a:t>
                      </a:r>
                      <a:r>
                        <a:rPr lang="en-US" sz="1800" baseline="0" dirty="0"/>
                        <a:t/>
                      </a:r>
                      <a:br>
                        <a:rPr lang="en-US" sz="1800" baseline="0" dirty="0"/>
                      </a:br>
                      <a:r>
                        <a:rPr lang="en-US" sz="1800" baseline="0" dirty="0"/>
                        <a:t>Log bursts,  </a:t>
                      </a:r>
                      <a:r>
                        <a:rPr lang="en-US" sz="1800" baseline="0" dirty="0" err="1"/>
                        <a:t>Elasticsearch</a:t>
                      </a:r>
                      <a:r>
                        <a:rPr lang="en-US" sz="1800" baseline="0" dirty="0"/>
                        <a:t> catches fire. This can also cause cost stampeding.</a:t>
                      </a:r>
                      <a:br>
                        <a:rPr lang="en-US" sz="1800" baseline="0" dirty="0"/>
                      </a:br>
                      <a:endParaRPr lang="en-US" sz="1800" baseline="0" dirty="0"/>
                    </a:p>
                    <a:p>
                      <a:pPr marL="285750" indent="-285750">
                        <a:buFont typeface="Arial" panose="020B0604020202020204" pitchFamily="34" charset="0"/>
                        <a:buChar char="•"/>
                      </a:pPr>
                      <a:r>
                        <a:rPr lang="en-US" sz="1800" b="1" baseline="0" dirty="0"/>
                        <a:t>Dealing with Mapping Conflicts:</a:t>
                      </a:r>
                      <a:r>
                        <a:rPr lang="en-US" sz="1800" baseline="0" dirty="0"/>
                        <a:t/>
                      </a:r>
                      <a:br>
                        <a:rPr lang="en-US" sz="1800" baseline="0" dirty="0"/>
                      </a:br>
                      <a:r>
                        <a:rPr lang="en-US" sz="1800" baseline="0" dirty="0"/>
                        <a:t>Mapping conflicts, and other sync issues need to be detected and addressed.</a:t>
                      </a:r>
                      <a:br>
                        <a:rPr lang="en-US" sz="1800" baseline="0" dirty="0"/>
                      </a:br>
                      <a:endParaRPr lang="en-US" sz="1800" baseline="0" dirty="0"/>
                    </a:p>
                    <a:p>
                      <a:pPr marL="285750" indent="-285750">
                        <a:buFont typeface="Arial" panose="020B0604020202020204" pitchFamily="34" charset="0"/>
                        <a:buChar char="•"/>
                      </a:pPr>
                      <a:r>
                        <a:rPr lang="en-US" sz="1800" b="1" dirty="0"/>
                        <a:t>Disaster</a:t>
                      </a:r>
                      <a:r>
                        <a:rPr lang="en-US" sz="1800" b="1" baseline="0" dirty="0"/>
                        <a:t> Recovery:</a:t>
                      </a:r>
                      <a:r>
                        <a:rPr lang="en-US" sz="1800" baseline="0" dirty="0"/>
                        <a:t/>
                      </a:r>
                      <a:br>
                        <a:rPr lang="en-US" sz="1800" baseline="0" dirty="0"/>
                      </a:br>
                      <a:r>
                        <a:rPr lang="en-US" sz="1800" baseline="0" dirty="0"/>
                        <a:t>Archiving data, allowing for a recovery in case of a disaster or critical failure.</a:t>
                      </a:r>
                      <a:br>
                        <a:rPr lang="en-US" sz="1800" baseline="0" dirty="0"/>
                      </a:br>
                      <a:endParaRPr lang="en-US" sz="1800" baseline="0" dirty="0"/>
                    </a:p>
                    <a:p>
                      <a:pPr marL="285750" indent="-285750">
                        <a:buFont typeface="Arial" panose="020B0604020202020204" pitchFamily="34" charset="0"/>
                        <a:buChar char="•"/>
                      </a:pPr>
                      <a:r>
                        <a:rPr lang="en-US" sz="1800" b="1" baseline="0" dirty="0"/>
                        <a:t>Curation:</a:t>
                      </a:r>
                      <a:r>
                        <a:rPr lang="en-US" sz="1800" baseline="0" dirty="0"/>
                        <a:t/>
                      </a:r>
                      <a:br>
                        <a:rPr lang="en-US" sz="1800" baseline="0" dirty="0"/>
                      </a:br>
                      <a:r>
                        <a:rPr lang="en-US" sz="1800" baseline="0" dirty="0"/>
                        <a:t>Even more complex index management, creating, optimizing and sometimes just removing old indices.</a:t>
                      </a:r>
                    </a:p>
                    <a:p>
                      <a:pPr marL="0" indent="0">
                        <a:buFont typeface="Arial" panose="020B0604020202020204" pitchFamily="34" charset="0"/>
                        <a:buNone/>
                      </a:pPr>
                      <a:endParaRPr lang="en-US" sz="1800" dirty="0"/>
                    </a:p>
                  </a:txBody>
                  <a:tcPr marL="68580" marR="68580" marT="34290" marB="34290"/>
                </a:tc>
                <a:tc>
                  <a:txBody>
                    <a:bodyPr/>
                    <a:lstStyle/>
                    <a:p>
                      <a:pPr marL="285750" indent="-285750">
                        <a:buFont typeface="Arial" panose="020B0604020202020204" pitchFamily="34" charset="0"/>
                        <a:buChar char="•"/>
                      </a:pPr>
                      <a:endParaRPr lang="en-US" sz="1800" baseline="0" dirty="0"/>
                    </a:p>
                  </a:txBody>
                  <a:tcPr marL="68580" marR="68580" marT="34290" marB="34290"/>
                </a:tc>
                <a:extLst>
                  <a:ext uri="{0D108BD9-81ED-4DB2-BD59-A6C34878D82A}">
                    <a16:rowId xmlns:a16="http://schemas.microsoft.com/office/drawing/2014/main" xmlns="" val="10000"/>
                  </a:ext>
                </a:extLst>
              </a:tr>
            </a:tbl>
          </a:graphicData>
        </a:graphic>
      </p:graphicFrame>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637" y="1659580"/>
            <a:ext cx="4824829" cy="3216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3064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r>
              <a:rPr lang="en-US" dirty="0"/>
              <a:t> at Production Scale</a:t>
            </a:r>
          </a:p>
        </p:txBody>
      </p:sp>
      <p:sp>
        <p:nvSpPr>
          <p:cNvPr id="5" name="Content Placeholder 2"/>
          <p:cNvSpPr txBox="1">
            <a:spLocks/>
          </p:cNvSpPr>
          <p:nvPr/>
        </p:nvSpPr>
        <p:spPr>
          <a:xfrm>
            <a:off x="2038350" y="175498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dirty="0"/>
          </a:p>
        </p:txBody>
      </p:sp>
      <p:graphicFrame>
        <p:nvGraphicFramePr>
          <p:cNvPr id="6" name="Table 5"/>
          <p:cNvGraphicFramePr>
            <a:graphicFrameLocks noGrp="1"/>
          </p:cNvGraphicFramePr>
          <p:nvPr>
            <p:extLst>
              <p:ext uri="{D42A27DB-BD31-4B8C-83A1-F6EECF244321}">
                <p14:modId xmlns:p14="http://schemas.microsoft.com/office/powerpoint/2010/main" val="903937470"/>
              </p:ext>
            </p:extLst>
          </p:nvPr>
        </p:nvGraphicFramePr>
        <p:xfrm>
          <a:off x="593228" y="1560061"/>
          <a:ext cx="7886702" cy="5280660"/>
        </p:xfrm>
        <a:graphic>
          <a:graphicData uri="http://schemas.openxmlformats.org/drawingml/2006/table">
            <a:tbl>
              <a:tblPr firstRow="1" bandRow="1">
                <a:tableStyleId>{2D5ABB26-0587-4C30-8999-92F81FD0307C}</a:tableStyleId>
              </a:tblPr>
              <a:tblGrid>
                <a:gridCol w="5602620">
                  <a:extLst>
                    <a:ext uri="{9D8B030D-6E8A-4147-A177-3AD203B41FA5}">
                      <a16:colId xmlns:a16="http://schemas.microsoft.com/office/drawing/2014/main" xmlns="" val="20000"/>
                    </a:ext>
                  </a:extLst>
                </a:gridCol>
                <a:gridCol w="2284082">
                  <a:extLst>
                    <a:ext uri="{9D8B030D-6E8A-4147-A177-3AD203B41FA5}">
                      <a16:colId xmlns:a16="http://schemas.microsoft.com/office/drawing/2014/main" xmlns="" val="20001"/>
                    </a:ext>
                  </a:extLst>
                </a:gridCol>
              </a:tblGrid>
              <a:tr h="3320891">
                <a:tc>
                  <a:txBody>
                    <a:bodyPr/>
                    <a:lstStyle/>
                    <a:p>
                      <a:pPr marL="285750" indent="-285750">
                        <a:buFont typeface="Arial" panose="020B0604020202020204" pitchFamily="34" charset="0"/>
                        <a:buChar char="•"/>
                      </a:pPr>
                      <a:r>
                        <a:rPr lang="en-US" sz="1800" b="1" dirty="0"/>
                        <a:t>Data parsing: </a:t>
                      </a:r>
                      <a:r>
                        <a:rPr lang="en-US" sz="1800" dirty="0"/>
                        <a:t/>
                      </a:r>
                      <a:br>
                        <a:rPr lang="en-US" sz="1800" dirty="0"/>
                      </a:br>
                      <a:r>
                        <a:rPr lang="en-US" sz="1800" dirty="0"/>
                        <a:t>Extracting</a:t>
                      </a:r>
                      <a:r>
                        <a:rPr lang="en-US" sz="1800" baseline="0" dirty="0"/>
                        <a:t> values from text messages and enhancing it.</a:t>
                      </a:r>
                      <a:br>
                        <a:rPr lang="en-US" sz="1800" baseline="0" dirty="0"/>
                      </a:br>
                      <a:endParaRPr lang="en-US" sz="1800" dirty="0"/>
                    </a:p>
                    <a:p>
                      <a:pPr marL="285750" indent="-285750">
                        <a:buFont typeface="Arial" panose="020B0604020202020204" pitchFamily="34" charset="0"/>
                        <a:buChar char="•"/>
                      </a:pPr>
                      <a:r>
                        <a:rPr lang="en-US" sz="1800" b="1" dirty="0"/>
                        <a:t>Scalability</a:t>
                      </a:r>
                      <a:r>
                        <a:rPr lang="en-US" sz="1800" b="1" baseline="0" dirty="0"/>
                        <a:t>:</a:t>
                      </a:r>
                      <a:r>
                        <a:rPr lang="en-US" sz="1800" baseline="0" dirty="0"/>
                        <a:t/>
                      </a:r>
                      <a:br>
                        <a:rPr lang="en-US" sz="1800" baseline="0" dirty="0"/>
                      </a:br>
                      <a:r>
                        <a:rPr lang="en-US" sz="1800" baseline="0" dirty="0"/>
                        <a:t>Dealing with increase of load on the </a:t>
                      </a:r>
                      <a:r>
                        <a:rPr lang="en-US" sz="1800" baseline="0" dirty="0" err="1"/>
                        <a:t>logstash</a:t>
                      </a:r>
                      <a:r>
                        <a:rPr lang="en-US" sz="1800" baseline="0" dirty="0"/>
                        <a:t> servers.</a:t>
                      </a:r>
                      <a:br>
                        <a:rPr lang="en-US" sz="1800" baseline="0" dirty="0"/>
                      </a:br>
                      <a:endParaRPr lang="en-US" sz="1800" baseline="0" dirty="0"/>
                    </a:p>
                    <a:p>
                      <a:pPr marL="285750" indent="-285750">
                        <a:buFont typeface="Arial" panose="020B0604020202020204" pitchFamily="34" charset="0"/>
                        <a:buChar char="•"/>
                      </a:pPr>
                      <a:r>
                        <a:rPr lang="en-US" sz="1800" b="1" baseline="0" dirty="0"/>
                        <a:t>High Availability:</a:t>
                      </a:r>
                      <a:r>
                        <a:rPr lang="en-US" sz="1800" baseline="0" dirty="0"/>
                        <a:t/>
                      </a:r>
                      <a:br>
                        <a:rPr lang="en-US" sz="1800" baseline="0" dirty="0"/>
                      </a:br>
                      <a:r>
                        <a:rPr lang="en-US" sz="1800" baseline="0" dirty="0"/>
                        <a:t>Running </a:t>
                      </a:r>
                      <a:r>
                        <a:rPr lang="en-US" sz="1800" baseline="0" dirty="0" err="1"/>
                        <a:t>logstash</a:t>
                      </a:r>
                      <a:r>
                        <a:rPr lang="en-US" sz="1800" baseline="0" dirty="0"/>
                        <a:t> in a cluster is less trivial than </a:t>
                      </a:r>
                      <a:r>
                        <a:rPr lang="en-US" sz="1800" baseline="0" dirty="0" err="1"/>
                        <a:t>Elasticsearch</a:t>
                      </a:r>
                      <a:r>
                        <a:rPr lang="en-US" sz="1800" baseline="0" dirty="0" smtClean="0"/>
                        <a:t>.</a:t>
                      </a:r>
                      <a:r>
                        <a:rPr lang="en-US" sz="1800" baseline="0" dirty="0"/>
                        <a:t/>
                      </a:r>
                      <a:br>
                        <a:rPr lang="en-US" sz="1800" baseline="0" dirty="0"/>
                      </a:br>
                      <a:endParaRPr lang="en-US" sz="1800" baseline="0" dirty="0"/>
                    </a:p>
                    <a:p>
                      <a:pPr marL="285750" indent="-285750">
                        <a:buFont typeface="Arial" panose="020B0604020202020204" pitchFamily="34" charset="0"/>
                        <a:buChar char="•"/>
                      </a:pPr>
                      <a:r>
                        <a:rPr lang="en-US" sz="1800" b="1" dirty="0"/>
                        <a:t>Burst Protection</a:t>
                      </a:r>
                      <a:r>
                        <a:rPr lang="en-US" sz="1800" b="1" baseline="0" dirty="0"/>
                        <a:t>:</a:t>
                      </a:r>
                      <a:r>
                        <a:rPr lang="en-US" sz="1800" baseline="0" dirty="0"/>
                        <a:t/>
                      </a:r>
                      <a:br>
                        <a:rPr lang="en-US" sz="1800" baseline="0" dirty="0"/>
                      </a:br>
                      <a:r>
                        <a:rPr lang="en-US" sz="1800" baseline="0" dirty="0"/>
                        <a:t>Buffering using </a:t>
                      </a:r>
                      <a:r>
                        <a:rPr lang="en-US" sz="1800" baseline="0" dirty="0" err="1"/>
                        <a:t>Redis</a:t>
                      </a:r>
                      <a:r>
                        <a:rPr lang="en-US" sz="1800" baseline="0" dirty="0"/>
                        <a:t>, </a:t>
                      </a:r>
                      <a:r>
                        <a:rPr lang="en-US" sz="1800" baseline="0" dirty="0" err="1"/>
                        <a:t>RabbitMQ</a:t>
                      </a:r>
                      <a:r>
                        <a:rPr lang="en-US" sz="1800" baseline="0" dirty="0"/>
                        <a:t>, Kafka or other broker is required in front of </a:t>
                      </a:r>
                      <a:r>
                        <a:rPr lang="en-US" sz="1800" baseline="0" dirty="0" err="1"/>
                        <a:t>logstash</a:t>
                      </a:r>
                      <a:r>
                        <a:rPr lang="en-US" sz="1800" baseline="0" dirty="0"/>
                        <a:t>.</a:t>
                      </a:r>
                      <a:br>
                        <a:rPr lang="en-US" sz="1800" baseline="0" dirty="0"/>
                      </a:br>
                      <a:endParaRPr lang="en-US" sz="1800" baseline="0" dirty="0"/>
                    </a:p>
                    <a:p>
                      <a:pPr marL="285750" indent="-285750">
                        <a:buFont typeface="Arial" panose="020B0604020202020204" pitchFamily="34" charset="0"/>
                        <a:buChar char="•"/>
                      </a:pPr>
                      <a:r>
                        <a:rPr lang="en-US" sz="1800" b="1" baseline="0" dirty="0"/>
                        <a:t>Configuration Management:</a:t>
                      </a:r>
                      <a:r>
                        <a:rPr lang="en-US" sz="1800" baseline="0" dirty="0"/>
                        <a:t/>
                      </a:r>
                      <a:br>
                        <a:rPr lang="en-US" sz="1800" baseline="0" dirty="0"/>
                      </a:br>
                      <a:r>
                        <a:rPr lang="en-US" sz="1800" baseline="0" dirty="0"/>
                        <a:t>Changing configurations without data loss can be a challenge.</a:t>
                      </a:r>
                      <a:br>
                        <a:rPr lang="en-US" sz="1800" baseline="0" dirty="0"/>
                      </a:br>
                      <a:endParaRPr lang="en-US" sz="1800" baseline="0" dirty="0"/>
                    </a:p>
                    <a:p>
                      <a:pPr marL="0" indent="0">
                        <a:buFont typeface="Arial" panose="020B0604020202020204" pitchFamily="34" charset="0"/>
                        <a:buNone/>
                      </a:pPr>
                      <a:endParaRPr lang="en-US" sz="1800" dirty="0"/>
                    </a:p>
                  </a:txBody>
                  <a:tcPr marL="68580" marR="68580" marT="34290" marB="34290"/>
                </a:tc>
                <a:tc>
                  <a:txBody>
                    <a:bodyPr/>
                    <a:lstStyle/>
                    <a:p>
                      <a:pPr marL="0" indent="0">
                        <a:buFont typeface="Arial" panose="020B0604020202020204" pitchFamily="34" charset="0"/>
                        <a:buNone/>
                      </a:pPr>
                      <a:r>
                        <a:rPr lang="en-US" sz="1800" baseline="0" dirty="0"/>
                        <a:t/>
                      </a:r>
                      <a:br>
                        <a:rPr lang="en-US" sz="1800" baseline="0" dirty="0"/>
                      </a:br>
                      <a:endParaRPr lang="en-US" sz="1800" baseline="0" dirty="0"/>
                    </a:p>
                    <a:p>
                      <a:pPr marL="0" indent="0">
                        <a:buFont typeface="Arial" panose="020B0604020202020204" pitchFamily="34" charset="0"/>
                        <a:buNone/>
                      </a:pPr>
                      <a:r>
                        <a:rPr lang="en-US" sz="1800" baseline="0" dirty="0"/>
                        <a:t/>
                      </a:r>
                      <a:br>
                        <a:rPr lang="en-US" sz="1800" baseline="0" dirty="0"/>
                      </a:br>
                      <a:endParaRPr lang="en-US" sz="1800" baseline="0" dirty="0"/>
                    </a:p>
                  </a:txBody>
                  <a:tcPr marL="68580" marR="68580" marT="34290" marB="34290"/>
                </a:tc>
                <a:extLst>
                  <a:ext uri="{0D108BD9-81ED-4DB2-BD59-A6C34878D82A}">
                    <a16:rowId xmlns:a16="http://schemas.microsoft.com/office/drawing/2014/main" xmlns="" val="10000"/>
                  </a:ext>
                </a:extLst>
              </a:tr>
            </a:tbl>
          </a:graphicData>
        </a:graphic>
      </p:graphicFrame>
      <p:pic>
        <p:nvPicPr>
          <p:cNvPr id="7" name="Picture 6" descr="http://www.teara.govt.nz/files/a-23263-at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2687" y="1560061"/>
            <a:ext cx="4981040" cy="33810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22195420"/>
              </p:ext>
            </p:extLst>
          </p:nvPr>
        </p:nvGraphicFramePr>
        <p:xfrm>
          <a:off x="5000311" y="6444004"/>
          <a:ext cx="7886702" cy="922020"/>
        </p:xfrm>
        <a:graphic>
          <a:graphicData uri="http://schemas.openxmlformats.org/drawingml/2006/table">
            <a:tbl>
              <a:tblPr firstRow="1" bandRow="1">
                <a:tableStyleId>{2D5ABB26-0587-4C30-8999-92F81FD0307C}</a:tableStyleId>
              </a:tblPr>
              <a:tblGrid>
                <a:gridCol w="7336633">
                  <a:extLst>
                    <a:ext uri="{9D8B030D-6E8A-4147-A177-3AD203B41FA5}">
                      <a16:colId xmlns:a16="http://schemas.microsoft.com/office/drawing/2014/main" xmlns="" val="20000"/>
                    </a:ext>
                  </a:extLst>
                </a:gridCol>
                <a:gridCol w="550069">
                  <a:extLst>
                    <a:ext uri="{9D8B030D-6E8A-4147-A177-3AD203B41FA5}">
                      <a16:colId xmlns:a16="http://schemas.microsoft.com/office/drawing/2014/main" xmlns="" val="20001"/>
                    </a:ext>
                  </a:extLst>
                </a:gridCol>
              </a:tblGrid>
              <a:tr h="685800">
                <a:tc>
                  <a:txBody>
                    <a:bodyPr/>
                    <a:lstStyle/>
                    <a:p>
                      <a:pPr marL="0" indent="0">
                        <a:buFont typeface="Arial" panose="020B0604020202020204" pitchFamily="34" charset="0"/>
                        <a:buNone/>
                      </a:pPr>
                      <a:r>
                        <a:rPr lang="en-US" sz="1400" baseline="0" dirty="0" smtClean="0"/>
                        <a:t>More Reading:  </a:t>
                      </a:r>
                      <a:r>
                        <a:rPr lang="en-US" sz="1400" baseline="0" dirty="0"/>
                        <a:t>https://www.elastic.co/guide/en/logstash/current/deploying-and-scaling.html</a:t>
                      </a:r>
                    </a:p>
                    <a:p>
                      <a:pPr marL="0" indent="0">
                        <a:buFont typeface="Arial" panose="020B0604020202020204" pitchFamily="34" charset="0"/>
                        <a:buNone/>
                      </a:pPr>
                      <a:endParaRPr lang="en-US" sz="1400" dirty="0"/>
                    </a:p>
                  </a:txBody>
                  <a:tcPr marL="68580" marR="68580" marT="34290" marB="34290"/>
                </a:tc>
                <a:tc>
                  <a:txBody>
                    <a:bodyPr/>
                    <a:lstStyle/>
                    <a:p>
                      <a:pPr marL="0" indent="0">
                        <a:buFont typeface="Arial" panose="020B0604020202020204" pitchFamily="34" charset="0"/>
                        <a:buNone/>
                      </a:pPr>
                      <a:r>
                        <a:rPr lang="en-US" sz="1400" baseline="0" dirty="0"/>
                        <a:t/>
                      </a:r>
                      <a:br>
                        <a:rPr lang="en-US" sz="1400" baseline="0" dirty="0"/>
                      </a:br>
                      <a:endParaRPr lang="en-US" sz="1400" baseline="0" dirty="0"/>
                    </a:p>
                    <a:p>
                      <a:pPr marL="0" indent="0">
                        <a:buFont typeface="Arial" panose="020B0604020202020204" pitchFamily="34" charset="0"/>
                        <a:buNone/>
                      </a:pPr>
                      <a:r>
                        <a:rPr lang="en-US" sz="1400" baseline="0" dirty="0"/>
                        <a:t/>
                      </a:r>
                      <a:br>
                        <a:rPr lang="en-US" sz="1400" baseline="0" dirty="0"/>
                      </a:br>
                      <a:endParaRPr lang="en-US" sz="1400" baseline="0" dirty="0"/>
                    </a:p>
                  </a:txBody>
                  <a:tcPr marL="68580" marR="68580" marT="34290" marB="3429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77108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at Production Scale</a:t>
            </a:r>
          </a:p>
        </p:txBody>
      </p:sp>
      <p:sp>
        <p:nvSpPr>
          <p:cNvPr id="5" name="Content Placeholder 2"/>
          <p:cNvSpPr txBox="1">
            <a:spLocks/>
          </p:cNvSpPr>
          <p:nvPr/>
        </p:nvSpPr>
        <p:spPr>
          <a:xfrm>
            <a:off x="2038350" y="175498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100" dirty="0"/>
          </a:p>
        </p:txBody>
      </p:sp>
      <p:graphicFrame>
        <p:nvGraphicFramePr>
          <p:cNvPr id="6" name="Table 5"/>
          <p:cNvGraphicFramePr>
            <a:graphicFrameLocks noGrp="1"/>
          </p:cNvGraphicFramePr>
          <p:nvPr>
            <p:extLst>
              <p:ext uri="{D42A27DB-BD31-4B8C-83A1-F6EECF244321}">
                <p14:modId xmlns:p14="http://schemas.microsoft.com/office/powerpoint/2010/main" val="371129896"/>
              </p:ext>
            </p:extLst>
          </p:nvPr>
        </p:nvGraphicFramePr>
        <p:xfrm>
          <a:off x="838200" y="1690689"/>
          <a:ext cx="10329672" cy="5006340"/>
        </p:xfrm>
        <a:graphic>
          <a:graphicData uri="http://schemas.openxmlformats.org/drawingml/2006/table">
            <a:tbl>
              <a:tblPr firstRow="1" bandRow="1">
                <a:tableStyleId>{2D5ABB26-0587-4C30-8999-92F81FD0307C}</a:tableStyleId>
              </a:tblPr>
              <a:tblGrid>
                <a:gridCol w="5164836">
                  <a:extLst>
                    <a:ext uri="{9D8B030D-6E8A-4147-A177-3AD203B41FA5}">
                      <a16:colId xmlns:a16="http://schemas.microsoft.com/office/drawing/2014/main" xmlns="" val="20000"/>
                    </a:ext>
                  </a:extLst>
                </a:gridCol>
                <a:gridCol w="5164836">
                  <a:extLst>
                    <a:ext uri="{9D8B030D-6E8A-4147-A177-3AD203B41FA5}">
                      <a16:colId xmlns:a16="http://schemas.microsoft.com/office/drawing/2014/main" xmlns="" val="20001"/>
                    </a:ext>
                  </a:extLst>
                </a:gridCol>
              </a:tblGrid>
              <a:tr h="4380927">
                <a:tc>
                  <a:txBody>
                    <a:bodyPr/>
                    <a:lstStyle/>
                    <a:p>
                      <a:pPr marL="285750" indent="-285750">
                        <a:buFont typeface="Arial" panose="020B0604020202020204" pitchFamily="34" charset="0"/>
                        <a:buChar char="•"/>
                      </a:pPr>
                      <a:r>
                        <a:rPr lang="en-US" sz="1800" b="1" dirty="0"/>
                        <a:t>Security: </a:t>
                      </a:r>
                      <a:r>
                        <a:rPr lang="en-US" sz="1800" dirty="0"/>
                        <a:t/>
                      </a:r>
                      <a:br>
                        <a:rPr lang="en-US" sz="1800" dirty="0"/>
                      </a:br>
                      <a:r>
                        <a:rPr lang="en-US" sz="1800" dirty="0" err="1"/>
                        <a:t>Kibana</a:t>
                      </a:r>
                      <a:r>
                        <a:rPr lang="en-US" sz="1800" dirty="0"/>
                        <a:t> has no protection</a:t>
                      </a:r>
                      <a:r>
                        <a:rPr lang="en-US" sz="1800" baseline="0" dirty="0"/>
                        <a:t> by default.  Elastic Shield offers very robust options.</a:t>
                      </a:r>
                      <a:br>
                        <a:rPr lang="en-US" sz="1800" baseline="0" dirty="0"/>
                      </a:br>
                      <a:endParaRPr lang="en-US" sz="1800" dirty="0"/>
                    </a:p>
                    <a:p>
                      <a:pPr marL="285750" indent="-285750">
                        <a:buFont typeface="Arial" panose="020B0604020202020204" pitchFamily="34" charset="0"/>
                        <a:buChar char="•"/>
                      </a:pPr>
                      <a:r>
                        <a:rPr lang="en-US" sz="1800" b="1" baseline="0" dirty="0"/>
                        <a:t>Role Based Access:</a:t>
                      </a:r>
                      <a:r>
                        <a:rPr lang="en-US" sz="1800" baseline="0" dirty="0"/>
                        <a:t/>
                      </a:r>
                      <a:br>
                        <a:rPr lang="en-US" sz="1800" baseline="0" dirty="0"/>
                      </a:br>
                      <a:r>
                        <a:rPr lang="en-US" sz="1800" baseline="0" dirty="0"/>
                        <a:t>Restricting users to roles is also supported via Elastic Shield if you have Elastic Support.</a:t>
                      </a:r>
                      <a:br>
                        <a:rPr lang="en-US" sz="1800" baseline="0" dirty="0"/>
                      </a:br>
                      <a:endParaRPr lang="en-US" sz="1800" baseline="0" dirty="0"/>
                    </a:p>
                    <a:p>
                      <a:pPr marL="285750" indent="-285750">
                        <a:buFont typeface="Arial" panose="020B0604020202020204" pitchFamily="34" charset="0"/>
                        <a:buChar char="•"/>
                      </a:pPr>
                      <a:r>
                        <a:rPr lang="en-US" sz="1800" b="1" baseline="0" dirty="0"/>
                        <a:t>High Availability:</a:t>
                      </a:r>
                      <a:r>
                        <a:rPr lang="en-US" sz="1800" baseline="0" dirty="0"/>
                        <a:t/>
                      </a:r>
                      <a:br>
                        <a:rPr lang="en-US" sz="1800" baseline="0" dirty="0"/>
                      </a:br>
                      <a:r>
                        <a:rPr lang="en-US" sz="1800" baseline="0" dirty="0" err="1"/>
                        <a:t>Kibana</a:t>
                      </a:r>
                      <a:r>
                        <a:rPr lang="en-US" sz="1800" baseline="0" dirty="0"/>
                        <a:t> clustering for high availability or deployments is not difficult.</a:t>
                      </a:r>
                      <a:br>
                        <a:rPr lang="en-US" sz="1800" baseline="0" dirty="0"/>
                      </a:br>
                      <a:endParaRPr lang="en-US" sz="1800" baseline="0" dirty="0" smtClean="0"/>
                    </a:p>
                    <a:p>
                      <a:pPr marL="285750" indent="-285750">
                        <a:buFont typeface="Arial" panose="020B0604020202020204" pitchFamily="34" charset="0"/>
                        <a:buChar char="•"/>
                      </a:pPr>
                      <a:r>
                        <a:rPr lang="en-US" sz="1800" b="1" baseline="0" dirty="0" smtClean="0"/>
                        <a:t>Monitoring:</a:t>
                      </a:r>
                      <a:br>
                        <a:rPr lang="en-US" sz="1800" b="1" baseline="0" dirty="0" smtClean="0"/>
                      </a:br>
                      <a:r>
                        <a:rPr lang="en-US" sz="1800" b="0" baseline="0" dirty="0" smtClean="0"/>
                        <a:t>Monitoring is offered free in the X-Pack, this allows for detailed statistics on the ELK stack.</a:t>
                      </a:r>
                      <a:r>
                        <a:rPr lang="en-US" sz="1800" baseline="0" dirty="0"/>
                        <a:t/>
                      </a:r>
                      <a:br>
                        <a:rPr lang="en-US" sz="1800" baseline="0" dirty="0"/>
                      </a:br>
                      <a:r>
                        <a:rPr lang="en-US" sz="1800" baseline="0" dirty="0"/>
                        <a:t/>
                      </a:r>
                      <a:br>
                        <a:rPr lang="en-US" sz="1800" baseline="0" dirty="0"/>
                      </a:br>
                      <a:r>
                        <a:rPr lang="en-US" sz="1800" baseline="0" dirty="0"/>
                        <a:t/>
                      </a:r>
                      <a:br>
                        <a:rPr lang="en-US" sz="1800" baseline="0" dirty="0"/>
                      </a:br>
                      <a:endParaRPr lang="en-US" sz="1800" dirty="0"/>
                    </a:p>
                  </a:txBody>
                  <a:tcPr marL="68580" marR="68580" marT="34290" marB="34290"/>
                </a:tc>
                <a:tc>
                  <a:txBody>
                    <a:bodyPr/>
                    <a:lstStyle/>
                    <a:p>
                      <a:pPr marL="285750" indent="-285750">
                        <a:buFont typeface="Arial" panose="020B0604020202020204" pitchFamily="34" charset="0"/>
                        <a:buChar char="•"/>
                      </a:pPr>
                      <a:r>
                        <a:rPr lang="en-US" sz="1800" b="1" dirty="0"/>
                        <a:t>Alerts</a:t>
                      </a:r>
                      <a:r>
                        <a:rPr lang="en-US" sz="1800" b="1" baseline="0" dirty="0"/>
                        <a:t>:</a:t>
                      </a:r>
                      <a:r>
                        <a:rPr lang="en-US" sz="1800" baseline="0" dirty="0"/>
                        <a:t/>
                      </a:r>
                      <a:br>
                        <a:rPr lang="en-US" sz="1800" baseline="0" dirty="0"/>
                      </a:br>
                      <a:r>
                        <a:rPr lang="en-US" sz="1800" baseline="0" dirty="0" smtClean="0"/>
                        <a:t>Take monitoring and create alerts when things go bad. This is part of the X-Pack.</a:t>
                      </a:r>
                      <a:r>
                        <a:rPr lang="en-US" sz="1800" baseline="0" dirty="0"/>
                        <a:t/>
                      </a:r>
                      <a:br>
                        <a:rPr lang="en-US" sz="1800" baseline="0" dirty="0"/>
                      </a:br>
                      <a:endParaRPr lang="en-US" sz="1800" baseline="0" dirty="0"/>
                    </a:p>
                    <a:p>
                      <a:pPr marL="285750" indent="-285750">
                        <a:buFont typeface="Arial" panose="020B0604020202020204" pitchFamily="34" charset="0"/>
                        <a:buChar char="•"/>
                      </a:pPr>
                      <a:r>
                        <a:rPr lang="en-US" sz="1800" b="1" baseline="0" dirty="0"/>
                        <a:t>Dashboards:</a:t>
                      </a:r>
                      <a:r>
                        <a:rPr lang="en-US" sz="1800" baseline="0" dirty="0"/>
                        <a:t/>
                      </a:r>
                      <a:br>
                        <a:rPr lang="en-US" sz="1800" baseline="0" dirty="0"/>
                      </a:br>
                      <a:r>
                        <a:rPr lang="en-US" sz="1800" baseline="0" dirty="0"/>
                        <a:t>Building Dashboards and visualizations is tricky, will take a lot of time and will require special knowledge.</a:t>
                      </a:r>
                      <a:br>
                        <a:rPr lang="en-US" sz="1800" baseline="0" dirty="0"/>
                      </a:br>
                      <a:endParaRPr lang="en-US" sz="1800" baseline="0" dirty="0"/>
                    </a:p>
                    <a:p>
                      <a:pPr marL="285750" indent="-285750">
                        <a:buFont typeface="Arial" panose="020B0604020202020204" pitchFamily="34" charset="0"/>
                        <a:buChar char="•"/>
                      </a:pPr>
                      <a:r>
                        <a:rPr lang="en-US" sz="1800" b="1" baseline="0" dirty="0"/>
                        <a:t>ELK Stack Health Status</a:t>
                      </a:r>
                      <a:r>
                        <a:rPr lang="en-US" sz="1800" baseline="0" dirty="0"/>
                        <a:t/>
                      </a:r>
                      <a:br>
                        <a:rPr lang="en-US" sz="1800" baseline="0" dirty="0"/>
                      </a:br>
                      <a:r>
                        <a:rPr lang="en-US" sz="1800" baseline="0" dirty="0"/>
                        <a:t>This is not build into </a:t>
                      </a:r>
                      <a:r>
                        <a:rPr lang="en-US" sz="1800" baseline="0" dirty="0" err="1"/>
                        <a:t>Kibana</a:t>
                      </a:r>
                      <a:r>
                        <a:rPr lang="en-US" sz="1800" baseline="0" dirty="0"/>
                        <a:t>, there is a need for basic anomaly detection.</a:t>
                      </a:r>
                    </a:p>
                    <a:p>
                      <a:pPr marL="0" indent="0">
                        <a:buFont typeface="Arial" panose="020B0604020202020204" pitchFamily="34" charset="0"/>
                        <a:buNone/>
                      </a:pPr>
                      <a:r>
                        <a:rPr lang="en-US" sz="1800" baseline="0" dirty="0"/>
                        <a:t/>
                      </a:r>
                      <a:br>
                        <a:rPr lang="en-US" sz="1800" baseline="0" dirty="0"/>
                      </a:br>
                      <a:endParaRPr lang="en-US" sz="1800" baseline="0" dirty="0"/>
                    </a:p>
                  </a:txBody>
                  <a:tcPr marL="68580" marR="68580" marT="34290" marB="3429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014716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Logstash</a:t>
            </a:r>
            <a:endParaRPr lang="en-US" dirty="0"/>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1622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539889814"/>
              </p:ext>
            </p:extLst>
          </p:nvPr>
        </p:nvGraphicFramePr>
        <p:xfrm>
          <a:off x="6608876" y="861913"/>
          <a:ext cx="5109872" cy="2864677"/>
        </p:xfrm>
        <a:graphic>
          <a:graphicData uri="http://schemas.openxmlformats.org/presentationml/2006/ole">
            <mc:AlternateContent xmlns:mc="http://schemas.openxmlformats.org/markup-compatibility/2006">
              <mc:Choice xmlns:v="urn:schemas-microsoft-com:vml" Requires="v">
                <p:oleObj spid="_x0000_s6220" name="Image" r:id="rId4" imgW="7111080" imgH="3987000" progId="Photoshop.Image.13">
                  <p:embed/>
                </p:oleObj>
              </mc:Choice>
              <mc:Fallback>
                <p:oleObj name="Image" r:id="rId4" imgW="7111080" imgH="3987000" progId="Photoshop.Image.13">
                  <p:embed/>
                  <p:pic>
                    <p:nvPicPr>
                      <p:cNvPr id="0" name=""/>
                      <p:cNvPicPr/>
                      <p:nvPr/>
                    </p:nvPicPr>
                    <p:blipFill>
                      <a:blip r:embed="rId5"/>
                      <a:stretch>
                        <a:fillRect/>
                      </a:stretch>
                    </p:blipFill>
                    <p:spPr>
                      <a:xfrm>
                        <a:off x="6608876" y="861913"/>
                        <a:ext cx="5109872" cy="286467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Todays Plan</a:t>
            </a:r>
          </a:p>
        </p:txBody>
      </p:sp>
      <p:sp>
        <p:nvSpPr>
          <p:cNvPr id="3" name="Content Placeholder 2"/>
          <p:cNvSpPr>
            <a:spLocks noGrp="1"/>
          </p:cNvSpPr>
          <p:nvPr>
            <p:ph idx="1"/>
          </p:nvPr>
        </p:nvSpPr>
        <p:spPr>
          <a:xfrm>
            <a:off x="838200" y="1672173"/>
            <a:ext cx="6428232" cy="3418904"/>
          </a:xfrm>
        </p:spPr>
        <p:txBody>
          <a:bodyPr>
            <a:normAutofit/>
          </a:bodyPr>
          <a:lstStyle/>
          <a:p>
            <a:r>
              <a:rPr lang="en-US" dirty="0"/>
              <a:t>Stack Overview</a:t>
            </a:r>
          </a:p>
          <a:p>
            <a:r>
              <a:rPr lang="en-US" dirty="0" smtClean="0"/>
              <a:t>Installation</a:t>
            </a:r>
            <a:endParaRPr lang="en-US" dirty="0"/>
          </a:p>
          <a:p>
            <a:r>
              <a:rPr lang="en-US" dirty="0"/>
              <a:t>Production Considerations</a:t>
            </a:r>
          </a:p>
          <a:p>
            <a:r>
              <a:rPr lang="en-US" dirty="0" err="1"/>
              <a:t>Logstash</a:t>
            </a:r>
            <a:endParaRPr lang="en-US" dirty="0"/>
          </a:p>
          <a:p>
            <a:r>
              <a:rPr lang="en-US" dirty="0"/>
              <a:t>Log Shipping</a:t>
            </a:r>
          </a:p>
          <a:p>
            <a:r>
              <a:rPr lang="en-US" dirty="0"/>
              <a:t>Visualizations (</a:t>
            </a:r>
            <a:r>
              <a:rPr lang="en-US" dirty="0" err="1"/>
              <a:t>Kibana</a:t>
            </a:r>
            <a:r>
              <a:rPr lang="en-US" dirty="0"/>
              <a:t>)</a:t>
            </a:r>
          </a:p>
          <a:p>
            <a:pPr marL="0" indent="0">
              <a:buNone/>
            </a:pPr>
            <a:endParaRPr lang="en-US" dirty="0"/>
          </a:p>
          <a:p>
            <a:endParaRPr lang="en-US" dirty="0"/>
          </a:p>
          <a:p>
            <a:endParaRPr lang="en-US" dirty="0"/>
          </a:p>
          <a:p>
            <a:endParaRPr lang="en-US" dirty="0"/>
          </a:p>
          <a:p>
            <a:endParaRPr lang="en-US" dirty="0"/>
          </a:p>
        </p:txBody>
      </p:sp>
      <p:pic>
        <p:nvPicPr>
          <p:cNvPr id="6163" name="Picture 19" descr="https://www.elastic.co/static/img/logo-elasti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4487" y="3445050"/>
            <a:ext cx="2518650" cy="770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9696" y="609600"/>
            <a:ext cx="5876544" cy="3693319"/>
          </a:xfrm>
          <a:prstGeom prst="rect">
            <a:avLst/>
          </a:prstGeom>
          <a:noFill/>
          <a:ln>
            <a:solidFill>
              <a:schemeClr val="accent3">
                <a:lumMod val="20000"/>
                <a:lumOff val="80000"/>
              </a:schemeClr>
            </a:solidFill>
          </a:ln>
          <a:effectLst>
            <a:outerShdw blurRad="50800" dist="38100" dir="2700000" algn="tl" rotWithShape="0">
              <a:prstClr val="black">
                <a:alpha val="40000"/>
              </a:prstClr>
            </a:outerShdw>
          </a:effectLst>
        </p:spPr>
        <p:txBody>
          <a:bodyPr wrap="square" rtlCol="0">
            <a:spAutoFit/>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306215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r>
              <a:rPr lang="en-US" dirty="0"/>
              <a:t> Pipeline</a:t>
            </a:r>
          </a:p>
        </p:txBody>
      </p:sp>
      <p:pic>
        <p:nvPicPr>
          <p:cNvPr id="18436" name="Picture 4" descr="http://historical.fresnobeehive.com/wp-content/uploads/2012/02/JRW-SHAVER-HISTORY-MILL-STACKS.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203008" y="934784"/>
            <a:ext cx="4150792" cy="32836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838200" y="1690689"/>
            <a:ext cx="6057900" cy="388691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Event processing pipeline has three stages:</a:t>
            </a:r>
          </a:p>
          <a:p>
            <a:r>
              <a:rPr lang="en-US" sz="2000" b="1" dirty="0"/>
              <a:t>Input: </a:t>
            </a:r>
            <a:r>
              <a:rPr lang="en-US" sz="2000" dirty="0"/>
              <a:t>These ingest data, many options exists for different types</a:t>
            </a:r>
          </a:p>
          <a:p>
            <a:r>
              <a:rPr lang="en-US" sz="2000" b="1" dirty="0"/>
              <a:t>Filter: </a:t>
            </a:r>
            <a:r>
              <a:rPr lang="en-US" sz="2000" dirty="0"/>
              <a:t>Take raw data and makes sense of it, parsing it into a new format</a:t>
            </a:r>
          </a:p>
          <a:p>
            <a:r>
              <a:rPr lang="en-US" sz="2000" b="1" dirty="0"/>
              <a:t>Output: </a:t>
            </a:r>
            <a:r>
              <a:rPr lang="en-US" sz="2000" dirty="0"/>
              <a:t>Sends data to a stream, file, database or other places.</a:t>
            </a:r>
          </a:p>
          <a:p>
            <a:pPr marL="0" indent="0">
              <a:buNone/>
            </a:pPr>
            <a:endParaRPr lang="en-US" sz="2000" dirty="0"/>
          </a:p>
          <a:p>
            <a:pPr marL="0" indent="0">
              <a:buNone/>
            </a:pPr>
            <a:r>
              <a:rPr lang="en-US" sz="2000" dirty="0"/>
              <a:t>Input and output support codecs that allow you to encode/decode data as it enters/exits the pipeline.</a:t>
            </a:r>
          </a:p>
        </p:txBody>
      </p:sp>
    </p:spTree>
    <p:extLst>
      <p:ext uri="{BB962C8B-B14F-4D97-AF65-F5344CB8AC3E}">
        <p14:creationId xmlns:p14="http://schemas.microsoft.com/office/powerpoint/2010/main" val="419466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r>
              <a:rPr lang="en-US" dirty="0"/>
              <a:t> Processing Pipeline</a:t>
            </a:r>
          </a:p>
        </p:txBody>
      </p:sp>
      <p:sp>
        <p:nvSpPr>
          <p:cNvPr id="6" name="Content Placeholder 2"/>
          <p:cNvSpPr txBox="1">
            <a:spLocks/>
          </p:cNvSpPr>
          <p:nvPr/>
        </p:nvSpPr>
        <p:spPr>
          <a:xfrm>
            <a:off x="7386638" y="6510908"/>
            <a:ext cx="7115176" cy="41433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dirty="0"/>
              <a:t>https://www.elastic.co/guide/en/logstash/current/pipeline.html</a:t>
            </a:r>
          </a:p>
        </p:txBody>
      </p:sp>
      <p:graphicFrame>
        <p:nvGraphicFramePr>
          <p:cNvPr id="10" name="Object 9"/>
          <p:cNvGraphicFramePr>
            <a:graphicFrameLocks noChangeAspect="1"/>
          </p:cNvGraphicFramePr>
          <p:nvPr>
            <p:extLst>
              <p:ext uri="{D42A27DB-BD31-4B8C-83A1-F6EECF244321}">
                <p14:modId xmlns:p14="http://schemas.microsoft.com/office/powerpoint/2010/main" val="24372238"/>
              </p:ext>
            </p:extLst>
          </p:nvPr>
        </p:nvGraphicFramePr>
        <p:xfrm>
          <a:off x="1767840" y="1547464"/>
          <a:ext cx="9115426" cy="2744120"/>
        </p:xfrm>
        <a:graphic>
          <a:graphicData uri="http://schemas.openxmlformats.org/presentationml/2006/ole">
            <mc:AlternateContent xmlns:mc="http://schemas.openxmlformats.org/markup-compatibility/2006">
              <mc:Choice xmlns:v="urn:schemas-microsoft-com:vml" Requires="v">
                <p:oleObj spid="_x0000_s41039" name="Image" r:id="rId3" imgW="6704640" imgH="2018880" progId="Photoshop.Image.13">
                  <p:embed/>
                </p:oleObj>
              </mc:Choice>
              <mc:Fallback>
                <p:oleObj name="Image" r:id="rId3" imgW="6704640" imgH="2018880" progId="Photoshop.Image.13">
                  <p:embed/>
                  <p:pic>
                    <p:nvPicPr>
                      <p:cNvPr id="4" name="Object 3"/>
                      <p:cNvPicPr/>
                      <p:nvPr/>
                    </p:nvPicPr>
                    <p:blipFill>
                      <a:blip r:embed="rId4"/>
                      <a:stretch>
                        <a:fillRect/>
                      </a:stretch>
                    </p:blipFill>
                    <p:spPr>
                      <a:xfrm>
                        <a:off x="1767840" y="1547464"/>
                        <a:ext cx="9115426" cy="2744120"/>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50949357"/>
              </p:ext>
            </p:extLst>
          </p:nvPr>
        </p:nvGraphicFramePr>
        <p:xfrm>
          <a:off x="1487424" y="4608577"/>
          <a:ext cx="9866376" cy="1781688"/>
        </p:xfrm>
        <a:graphic>
          <a:graphicData uri="http://schemas.openxmlformats.org/drawingml/2006/table">
            <a:tbl>
              <a:tblPr firstRow="1" bandRow="1">
                <a:tableStyleId>{5C22544A-7EE6-4342-B048-85BDC9FD1C3A}</a:tableStyleId>
              </a:tblPr>
              <a:tblGrid>
                <a:gridCol w="3281769">
                  <a:extLst>
                    <a:ext uri="{9D8B030D-6E8A-4147-A177-3AD203B41FA5}">
                      <a16:colId xmlns:a16="http://schemas.microsoft.com/office/drawing/2014/main" xmlns="" val="20000"/>
                    </a:ext>
                  </a:extLst>
                </a:gridCol>
                <a:gridCol w="3850551">
                  <a:extLst>
                    <a:ext uri="{9D8B030D-6E8A-4147-A177-3AD203B41FA5}">
                      <a16:colId xmlns:a16="http://schemas.microsoft.com/office/drawing/2014/main" xmlns="" val="20001"/>
                    </a:ext>
                  </a:extLst>
                </a:gridCol>
                <a:gridCol w="2734056">
                  <a:extLst>
                    <a:ext uri="{9D8B030D-6E8A-4147-A177-3AD203B41FA5}">
                      <a16:colId xmlns:a16="http://schemas.microsoft.com/office/drawing/2014/main" xmlns="" val="20002"/>
                    </a:ext>
                  </a:extLst>
                </a:gridCol>
              </a:tblGrid>
              <a:tr h="261995">
                <a:tc>
                  <a:txBody>
                    <a:bodyPr/>
                    <a:lstStyle/>
                    <a:p>
                      <a:r>
                        <a:rPr lang="en-US" sz="1600" dirty="0"/>
                        <a:t>Input</a:t>
                      </a:r>
                    </a:p>
                  </a:txBody>
                  <a:tcPr marL="68580" marR="68580" marT="34290" marB="34290"/>
                </a:tc>
                <a:tc>
                  <a:txBody>
                    <a:bodyPr/>
                    <a:lstStyle/>
                    <a:p>
                      <a:r>
                        <a:rPr lang="en-US" sz="1600" dirty="0"/>
                        <a:t>Filter</a:t>
                      </a:r>
                    </a:p>
                  </a:txBody>
                  <a:tcPr marL="68580" marR="68580" marT="34290" marB="34290"/>
                </a:tc>
                <a:tc>
                  <a:txBody>
                    <a:bodyPr/>
                    <a:lstStyle/>
                    <a:p>
                      <a:r>
                        <a:rPr lang="en-US" sz="1600" dirty="0"/>
                        <a:t>Output</a:t>
                      </a:r>
                    </a:p>
                  </a:txBody>
                  <a:tcPr marL="68580" marR="68580" marT="34290" marB="34290"/>
                </a:tc>
                <a:extLst>
                  <a:ext uri="{0D108BD9-81ED-4DB2-BD59-A6C34878D82A}">
                    <a16:rowId xmlns:a16="http://schemas.microsoft.com/office/drawing/2014/main" xmlns="" val="10000"/>
                  </a:ext>
                </a:extLst>
              </a:tr>
              <a:tr h="1469268">
                <a:tc>
                  <a:txBody>
                    <a:bodyPr/>
                    <a:lstStyle/>
                    <a:p>
                      <a:r>
                        <a:rPr lang="en-US" sz="1600" b="1" dirty="0"/>
                        <a:t>Beats: </a:t>
                      </a:r>
                      <a:r>
                        <a:rPr lang="en-US" sz="1600" dirty="0"/>
                        <a:t>The example uses beats</a:t>
                      </a:r>
                      <a:r>
                        <a:rPr lang="en-US" sz="1600" baseline="0" dirty="0"/>
                        <a:t> </a:t>
                      </a:r>
                      <a:r>
                        <a:rPr lang="en-US" sz="1600" dirty="0"/>
                        <a:t> to bring in syslog messages from </a:t>
                      </a:r>
                      <a:r>
                        <a:rPr lang="en-US" sz="1600" dirty="0" err="1"/>
                        <a:t>filebeat</a:t>
                      </a:r>
                      <a:r>
                        <a:rPr lang="en-US" sz="1600" dirty="0"/>
                        <a:t> on the clients in its native format.</a:t>
                      </a:r>
                    </a:p>
                    <a:p>
                      <a:endParaRPr lang="en-US" sz="1600" dirty="0"/>
                    </a:p>
                  </a:txBody>
                  <a:tcPr marL="68580" marR="68580" marT="34290" marB="34290"/>
                </a:tc>
                <a:tc>
                  <a:txBody>
                    <a:bodyPr/>
                    <a:lstStyle/>
                    <a:p>
                      <a:r>
                        <a:rPr lang="en-US" sz="1600" b="1" dirty="0" err="1"/>
                        <a:t>Grok</a:t>
                      </a:r>
                      <a:r>
                        <a:rPr lang="en-US" sz="1600" b="1" dirty="0"/>
                        <a:t>: </a:t>
                      </a:r>
                      <a:r>
                        <a:rPr lang="en-US" sz="1600" dirty="0"/>
                        <a:t>Used to split up the messages into fields</a:t>
                      </a:r>
                    </a:p>
                    <a:p>
                      <a:r>
                        <a:rPr lang="en-US" sz="1600" dirty="0"/>
                        <a:t/>
                      </a:r>
                      <a:br>
                        <a:rPr lang="en-US" sz="1600" dirty="0"/>
                      </a:br>
                      <a:r>
                        <a:rPr lang="en-US" sz="1600" b="1" dirty="0"/>
                        <a:t>Date: </a:t>
                      </a:r>
                      <a:r>
                        <a:rPr lang="en-US" sz="1600" dirty="0"/>
                        <a:t>Used to</a:t>
                      </a:r>
                      <a:r>
                        <a:rPr lang="en-US" sz="1600" baseline="0" dirty="0"/>
                        <a:t> process the timestamp into a date field</a:t>
                      </a:r>
                      <a:endParaRPr lang="en-US" sz="1600" dirty="0"/>
                    </a:p>
                  </a:txBody>
                  <a:tcPr marL="68580" marR="68580" marT="34290" marB="34290"/>
                </a:tc>
                <a:tc>
                  <a:txBody>
                    <a:bodyPr/>
                    <a:lstStyle/>
                    <a:p>
                      <a:r>
                        <a:rPr lang="en-US" sz="1600" b="1" dirty="0" err="1"/>
                        <a:t>Elasticsearch</a:t>
                      </a:r>
                      <a:r>
                        <a:rPr lang="en-US" sz="1600" b="1" dirty="0"/>
                        <a:t>: </a:t>
                      </a:r>
                      <a:r>
                        <a:rPr lang="en-US" sz="1600" dirty="0"/>
                        <a:t>Stored data, </a:t>
                      </a:r>
                      <a:r>
                        <a:rPr lang="en-US" sz="1600" baseline="0" dirty="0"/>
                        <a:t>able picked up by Kabana using the default </a:t>
                      </a:r>
                      <a:r>
                        <a:rPr lang="en-US" sz="1600" baseline="0" dirty="0" err="1"/>
                        <a:t>json</a:t>
                      </a:r>
                      <a:r>
                        <a:rPr lang="en-US" sz="1600" baseline="0" dirty="0"/>
                        <a:t> codec</a:t>
                      </a:r>
                      <a:endParaRPr lang="en-US" sz="1600" dirty="0"/>
                    </a:p>
                  </a:txBody>
                  <a:tcPr marL="68580" marR="68580" marT="34290" marB="3429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205782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r>
              <a:rPr lang="en-US" dirty="0"/>
              <a:t> Processing Pipeline</a:t>
            </a:r>
          </a:p>
        </p:txBody>
      </p:sp>
      <p:sp>
        <p:nvSpPr>
          <p:cNvPr id="6" name="Content Placeholder 2"/>
          <p:cNvSpPr txBox="1">
            <a:spLocks/>
          </p:cNvSpPr>
          <p:nvPr/>
        </p:nvSpPr>
        <p:spPr>
          <a:xfrm>
            <a:off x="7518227" y="6558057"/>
            <a:ext cx="4673773" cy="41433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dirty="0"/>
              <a:t>https://www.elastic.co/guide/en/logstash/current/pipeline.html</a:t>
            </a:r>
          </a:p>
        </p:txBody>
      </p:sp>
      <p:graphicFrame>
        <p:nvGraphicFramePr>
          <p:cNvPr id="12" name="Object 11"/>
          <p:cNvGraphicFramePr>
            <a:graphicFrameLocks noChangeAspect="1"/>
          </p:cNvGraphicFramePr>
          <p:nvPr>
            <p:extLst>
              <p:ext uri="{D42A27DB-BD31-4B8C-83A1-F6EECF244321}">
                <p14:modId xmlns:p14="http://schemas.microsoft.com/office/powerpoint/2010/main" val="2578300900"/>
              </p:ext>
            </p:extLst>
          </p:nvPr>
        </p:nvGraphicFramePr>
        <p:xfrm>
          <a:off x="805875" y="3868518"/>
          <a:ext cx="10361997" cy="2558121"/>
        </p:xfrm>
        <a:graphic>
          <a:graphicData uri="http://schemas.openxmlformats.org/presentationml/2006/ole">
            <mc:AlternateContent xmlns:mc="http://schemas.openxmlformats.org/markup-compatibility/2006">
              <mc:Choice xmlns:v="urn:schemas-microsoft-com:vml" Requires="v">
                <p:oleObj spid="_x0000_s58419" name="Image" r:id="rId3" imgW="18666360" imgH="4609440" progId="Photoshop.Image.13">
                  <p:embed/>
                </p:oleObj>
              </mc:Choice>
              <mc:Fallback>
                <p:oleObj name="Image" r:id="rId3" imgW="18666360" imgH="4609440" progId="Photoshop.Image.13">
                  <p:embed/>
                  <p:pic>
                    <p:nvPicPr>
                      <p:cNvPr id="12" name="Object 11"/>
                      <p:cNvPicPr/>
                      <p:nvPr/>
                    </p:nvPicPr>
                    <p:blipFill>
                      <a:blip r:embed="rId4"/>
                      <a:stretch>
                        <a:fillRect/>
                      </a:stretch>
                    </p:blipFill>
                    <p:spPr>
                      <a:xfrm>
                        <a:off x="805875" y="3868518"/>
                        <a:ext cx="10361997" cy="2558121"/>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85935545"/>
              </p:ext>
            </p:extLst>
          </p:nvPr>
        </p:nvGraphicFramePr>
        <p:xfrm>
          <a:off x="1219200" y="1520651"/>
          <a:ext cx="4876800" cy="1887181"/>
        </p:xfrm>
        <a:graphic>
          <a:graphicData uri="http://schemas.openxmlformats.org/presentationml/2006/ole">
            <mc:AlternateContent xmlns:mc="http://schemas.openxmlformats.org/markup-compatibility/2006">
              <mc:Choice xmlns:v="urn:schemas-microsoft-com:vml" Requires="v">
                <p:oleObj spid="_x0000_s58420" name="Image" r:id="rId5" imgW="8139600" imgH="3148920" progId="Photoshop.Image.13">
                  <p:embed/>
                </p:oleObj>
              </mc:Choice>
              <mc:Fallback>
                <p:oleObj name="Image" r:id="rId5" imgW="8139600" imgH="3148920" progId="Photoshop.Image.13">
                  <p:embed/>
                  <p:pic>
                    <p:nvPicPr>
                      <p:cNvPr id="13" name="Object 12"/>
                      <p:cNvPicPr/>
                      <p:nvPr/>
                    </p:nvPicPr>
                    <p:blipFill>
                      <a:blip r:embed="rId6"/>
                      <a:stretch>
                        <a:fillRect/>
                      </a:stretch>
                    </p:blipFill>
                    <p:spPr>
                      <a:xfrm>
                        <a:off x="1219200" y="1520651"/>
                        <a:ext cx="4876800" cy="1887181"/>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89434425"/>
              </p:ext>
            </p:extLst>
          </p:nvPr>
        </p:nvGraphicFramePr>
        <p:xfrm>
          <a:off x="7652362" y="1308446"/>
          <a:ext cx="3646939" cy="2077829"/>
        </p:xfrm>
        <a:graphic>
          <a:graphicData uri="http://schemas.openxmlformats.org/presentationml/2006/ole">
            <mc:AlternateContent xmlns:mc="http://schemas.openxmlformats.org/markup-compatibility/2006">
              <mc:Choice xmlns:v="urn:schemas-microsoft-com:vml" Requires="v">
                <p:oleObj spid="_x0000_s58421" name="Image" r:id="rId7" imgW="5929920" imgH="3377520" progId="Photoshop.Image.13">
                  <p:embed/>
                </p:oleObj>
              </mc:Choice>
              <mc:Fallback>
                <p:oleObj name="Image" r:id="rId7" imgW="5929920" imgH="3377520" progId="Photoshop.Image.13">
                  <p:embed/>
                  <p:pic>
                    <p:nvPicPr>
                      <p:cNvPr id="14" name="Object 13"/>
                      <p:cNvPicPr/>
                      <p:nvPr/>
                    </p:nvPicPr>
                    <p:blipFill>
                      <a:blip r:embed="rId8"/>
                      <a:stretch>
                        <a:fillRect/>
                      </a:stretch>
                    </p:blipFill>
                    <p:spPr>
                      <a:xfrm>
                        <a:off x="7652362" y="1308446"/>
                        <a:ext cx="3646939" cy="2077829"/>
                      </a:xfrm>
                      <a:prstGeom prst="rect">
                        <a:avLst/>
                      </a:prstGeom>
                    </p:spPr>
                  </p:pic>
                </p:oleObj>
              </mc:Fallback>
            </mc:AlternateContent>
          </a:graphicData>
        </a:graphic>
      </p:graphicFrame>
      <p:sp>
        <p:nvSpPr>
          <p:cNvPr id="15" name="Down Arrow 14"/>
          <p:cNvSpPr/>
          <p:nvPr/>
        </p:nvSpPr>
        <p:spPr>
          <a:xfrm>
            <a:off x="2546711" y="3482372"/>
            <a:ext cx="399879" cy="428000"/>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17" name="Down Arrow 16"/>
          <p:cNvSpPr/>
          <p:nvPr/>
        </p:nvSpPr>
        <p:spPr>
          <a:xfrm rot="10800000">
            <a:off x="9969291" y="3436276"/>
            <a:ext cx="399879" cy="432242"/>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350"/>
          </a:p>
        </p:txBody>
      </p:sp>
      <p:sp>
        <p:nvSpPr>
          <p:cNvPr id="3" name="TextBox 2"/>
          <p:cNvSpPr txBox="1"/>
          <p:nvPr/>
        </p:nvSpPr>
        <p:spPr>
          <a:xfrm>
            <a:off x="5302070" y="2954958"/>
            <a:ext cx="684803" cy="369332"/>
          </a:xfrm>
          <a:prstGeom prst="rect">
            <a:avLst/>
          </a:prstGeom>
          <a:noFill/>
        </p:spPr>
        <p:txBody>
          <a:bodyPr wrap="none" rtlCol="0">
            <a:spAutoFit/>
          </a:bodyPr>
          <a:lstStyle/>
          <a:p>
            <a:r>
              <a:rPr lang="en-US" i="1" dirty="0">
                <a:solidFill>
                  <a:schemeClr val="accent5"/>
                </a:solidFill>
              </a:rPr>
              <a:t>Input</a:t>
            </a:r>
          </a:p>
        </p:txBody>
      </p:sp>
      <p:sp>
        <p:nvSpPr>
          <p:cNvPr id="11" name="TextBox 10"/>
          <p:cNvSpPr txBox="1"/>
          <p:nvPr/>
        </p:nvSpPr>
        <p:spPr>
          <a:xfrm>
            <a:off x="10369170" y="5938350"/>
            <a:ext cx="659861" cy="369332"/>
          </a:xfrm>
          <a:prstGeom prst="rect">
            <a:avLst/>
          </a:prstGeom>
          <a:noFill/>
        </p:spPr>
        <p:txBody>
          <a:bodyPr wrap="none" rtlCol="0">
            <a:spAutoFit/>
          </a:bodyPr>
          <a:lstStyle/>
          <a:p>
            <a:r>
              <a:rPr lang="en-US" i="1" dirty="0">
                <a:solidFill>
                  <a:schemeClr val="accent5"/>
                </a:solidFill>
              </a:rPr>
              <a:t>Filter</a:t>
            </a:r>
          </a:p>
        </p:txBody>
      </p:sp>
      <p:sp>
        <p:nvSpPr>
          <p:cNvPr id="16" name="TextBox 15"/>
          <p:cNvSpPr txBox="1"/>
          <p:nvPr/>
        </p:nvSpPr>
        <p:spPr>
          <a:xfrm>
            <a:off x="10322769" y="2949303"/>
            <a:ext cx="845103" cy="369332"/>
          </a:xfrm>
          <a:prstGeom prst="rect">
            <a:avLst/>
          </a:prstGeom>
          <a:noFill/>
        </p:spPr>
        <p:txBody>
          <a:bodyPr wrap="none" rtlCol="0">
            <a:spAutoFit/>
          </a:bodyPr>
          <a:lstStyle/>
          <a:p>
            <a:r>
              <a:rPr lang="en-US" i="1" dirty="0">
                <a:solidFill>
                  <a:schemeClr val="accent5"/>
                </a:solidFill>
              </a:rPr>
              <a:t>Output</a:t>
            </a:r>
          </a:p>
        </p:txBody>
      </p:sp>
    </p:spTree>
    <p:extLst>
      <p:ext uri="{BB962C8B-B14F-4D97-AF65-F5344CB8AC3E}">
        <p14:creationId xmlns:p14="http://schemas.microsoft.com/office/powerpoint/2010/main" val="977619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97" y="225312"/>
            <a:ext cx="10515600" cy="1325563"/>
          </a:xfrm>
        </p:spPr>
        <p:txBody>
          <a:bodyPr/>
          <a:lstStyle/>
          <a:p>
            <a:r>
              <a:rPr lang="en-US" dirty="0" err="1"/>
              <a:t>Logstash</a:t>
            </a:r>
            <a:r>
              <a:rPr lang="en-US" dirty="0"/>
              <a:t> Inputs</a:t>
            </a:r>
          </a:p>
        </p:txBody>
      </p:sp>
      <p:sp>
        <p:nvSpPr>
          <p:cNvPr id="3" name="Content Placeholder 2"/>
          <p:cNvSpPr>
            <a:spLocks noGrp="1"/>
          </p:cNvSpPr>
          <p:nvPr>
            <p:ph idx="1"/>
          </p:nvPr>
        </p:nvSpPr>
        <p:spPr>
          <a:xfrm>
            <a:off x="609797" y="1343611"/>
            <a:ext cx="10972603" cy="5166917"/>
          </a:xfrm>
        </p:spPr>
        <p:txBody>
          <a:bodyPr numCol="2">
            <a:noAutofit/>
          </a:bodyPr>
          <a:lstStyle/>
          <a:p>
            <a:pPr lvl="1"/>
            <a:r>
              <a:rPr lang="en-US" sz="1800" b="1" dirty="0"/>
              <a:t>Beats: </a:t>
            </a:r>
            <a:r>
              <a:rPr lang="en-US" sz="1800" dirty="0"/>
              <a:t>Events from Elastic Beats framework</a:t>
            </a:r>
            <a:br>
              <a:rPr lang="en-US" sz="1800" dirty="0"/>
            </a:br>
            <a:endParaRPr lang="en-US" sz="1800" dirty="0"/>
          </a:p>
          <a:p>
            <a:pPr lvl="1"/>
            <a:r>
              <a:rPr lang="en-US" sz="1800" b="1" dirty="0" err="1"/>
              <a:t>Elasticsearch</a:t>
            </a:r>
            <a:r>
              <a:rPr lang="en-US" sz="1800" b="1" dirty="0"/>
              <a:t>: </a:t>
            </a:r>
            <a:r>
              <a:rPr lang="en-US" sz="1800" dirty="0"/>
              <a:t>Reads results from </a:t>
            </a:r>
            <a:r>
              <a:rPr lang="en-US" sz="1800" dirty="0" err="1"/>
              <a:t>Elasticsearch</a:t>
            </a:r>
            <a:r>
              <a:rPr lang="en-US" sz="1800" dirty="0"/>
              <a:t/>
            </a:r>
            <a:br>
              <a:rPr lang="en-US" sz="1800" dirty="0"/>
            </a:br>
            <a:endParaRPr lang="en-US" sz="1800" dirty="0"/>
          </a:p>
          <a:p>
            <a:pPr lvl="1"/>
            <a:r>
              <a:rPr lang="en-US" sz="1800" b="1" dirty="0"/>
              <a:t>Exec: </a:t>
            </a:r>
            <a:r>
              <a:rPr lang="en-US" sz="1800" dirty="0"/>
              <a:t>Captures the output of a shell command</a:t>
            </a:r>
            <a:br>
              <a:rPr lang="en-US" sz="1800" dirty="0"/>
            </a:br>
            <a:endParaRPr lang="en-US" sz="1800" dirty="0"/>
          </a:p>
          <a:p>
            <a:pPr lvl="1"/>
            <a:r>
              <a:rPr lang="en-US" sz="1800" b="1" dirty="0"/>
              <a:t>File: </a:t>
            </a:r>
            <a:r>
              <a:rPr lang="en-US" sz="1800" dirty="0"/>
              <a:t>Streams events from a file</a:t>
            </a:r>
            <a:br>
              <a:rPr lang="en-US" sz="1800" dirty="0"/>
            </a:br>
            <a:endParaRPr lang="en-US" sz="1800" dirty="0"/>
          </a:p>
          <a:p>
            <a:pPr lvl="1"/>
            <a:r>
              <a:rPr lang="en-US" sz="1800" b="1" dirty="0" err="1"/>
              <a:t>Github</a:t>
            </a:r>
            <a:r>
              <a:rPr lang="en-US" sz="1800" b="1" dirty="0"/>
              <a:t>: </a:t>
            </a:r>
            <a:r>
              <a:rPr lang="en-US" sz="1800" dirty="0"/>
              <a:t>Read events from a </a:t>
            </a:r>
            <a:r>
              <a:rPr lang="en-US" sz="1800" dirty="0" err="1"/>
              <a:t>github</a:t>
            </a:r>
            <a:r>
              <a:rPr lang="en-US" sz="1800" dirty="0"/>
              <a:t> </a:t>
            </a:r>
            <a:r>
              <a:rPr lang="en-US" sz="1800" dirty="0" err="1"/>
              <a:t>webhook</a:t>
            </a:r>
            <a:r>
              <a:rPr lang="en-US" sz="1800" dirty="0"/>
              <a:t/>
            </a:r>
            <a:br>
              <a:rPr lang="en-US" sz="1800" dirty="0"/>
            </a:br>
            <a:endParaRPr lang="en-US" sz="1800" dirty="0"/>
          </a:p>
          <a:p>
            <a:pPr lvl="1"/>
            <a:r>
              <a:rPr lang="en-US" sz="1800" b="1" dirty="0" err="1"/>
              <a:t>Heroku</a:t>
            </a:r>
            <a:r>
              <a:rPr lang="en-US" sz="1800" b="1" dirty="0"/>
              <a:t>: E</a:t>
            </a:r>
            <a:r>
              <a:rPr lang="en-US" sz="1800" dirty="0"/>
              <a:t>vents from the logs of a </a:t>
            </a:r>
            <a:r>
              <a:rPr lang="en-US" sz="1800" dirty="0" err="1"/>
              <a:t>Heroku</a:t>
            </a:r>
            <a:r>
              <a:rPr lang="en-US" sz="1800" dirty="0"/>
              <a:t> app</a:t>
            </a:r>
            <a:br>
              <a:rPr lang="en-US" sz="1800" dirty="0"/>
            </a:br>
            <a:endParaRPr lang="en-US" sz="1800" dirty="0"/>
          </a:p>
          <a:p>
            <a:pPr lvl="1"/>
            <a:r>
              <a:rPr lang="en-US" sz="1800" b="1" dirty="0"/>
              <a:t>http: </a:t>
            </a:r>
            <a:r>
              <a:rPr lang="en-US" sz="1800" dirty="0"/>
              <a:t>Events over HTTP or HTTPS</a:t>
            </a:r>
            <a:br>
              <a:rPr lang="en-US" sz="1800" dirty="0"/>
            </a:br>
            <a:endParaRPr lang="en-US" sz="1800" dirty="0"/>
          </a:p>
          <a:p>
            <a:pPr lvl="1"/>
            <a:r>
              <a:rPr lang="en-US" sz="1800" b="1" dirty="0" err="1"/>
              <a:t>irc</a:t>
            </a:r>
            <a:r>
              <a:rPr lang="en-US" sz="1800" b="1" dirty="0"/>
              <a:t>: </a:t>
            </a:r>
            <a:r>
              <a:rPr lang="en-US" sz="1800" dirty="0"/>
              <a:t>Read events from an IRC server</a:t>
            </a:r>
            <a:br>
              <a:rPr lang="en-US" sz="1800" dirty="0"/>
            </a:br>
            <a:endParaRPr lang="en-US" sz="1800" dirty="0"/>
          </a:p>
          <a:p>
            <a:pPr lvl="1"/>
            <a:r>
              <a:rPr lang="en-US" sz="1800" b="1" dirty="0"/>
              <a:t>pipe: </a:t>
            </a:r>
            <a:r>
              <a:rPr lang="en-US" sz="1800" dirty="0"/>
              <a:t>Stream events from a command pipe</a:t>
            </a:r>
            <a:br>
              <a:rPr lang="en-US" sz="1800" dirty="0"/>
            </a:br>
            <a:endParaRPr lang="en-US" sz="1800" dirty="0"/>
          </a:p>
          <a:p>
            <a:pPr lvl="1"/>
            <a:r>
              <a:rPr lang="en-US" sz="1800" b="1" dirty="0" err="1"/>
              <a:t>Puppet_factor</a:t>
            </a:r>
            <a:r>
              <a:rPr lang="en-US" sz="1800" b="1" dirty="0"/>
              <a:t>: </a:t>
            </a:r>
            <a:r>
              <a:rPr lang="en-US" sz="1800" dirty="0"/>
              <a:t>Read puppet facts</a:t>
            </a:r>
          </a:p>
          <a:p>
            <a:pPr lvl="1"/>
            <a:endParaRPr lang="en-US" sz="1800" dirty="0"/>
          </a:p>
          <a:p>
            <a:pPr lvl="1"/>
            <a:r>
              <a:rPr lang="en-US" sz="1800" b="1" dirty="0" err="1" smtClean="0"/>
              <a:t>RabbitMQ</a:t>
            </a:r>
            <a:r>
              <a:rPr lang="en-US" sz="1800" b="1" dirty="0" smtClean="0"/>
              <a:t>: </a:t>
            </a:r>
            <a:r>
              <a:rPr lang="en-US" sz="1800" dirty="0"/>
              <a:t>Pull from a </a:t>
            </a:r>
            <a:r>
              <a:rPr lang="en-US" sz="1800" dirty="0" err="1"/>
              <a:t>RabbitMQ</a:t>
            </a:r>
            <a:r>
              <a:rPr lang="en-US" sz="1800" dirty="0"/>
              <a:t> Exchange</a:t>
            </a:r>
            <a:br>
              <a:rPr lang="en-US" sz="1800" dirty="0"/>
            </a:br>
            <a:endParaRPr lang="en-US" sz="1800" dirty="0"/>
          </a:p>
          <a:p>
            <a:pPr lvl="1"/>
            <a:r>
              <a:rPr lang="en-US" sz="1800" b="1" dirty="0" err="1"/>
              <a:t>Redis</a:t>
            </a:r>
            <a:r>
              <a:rPr lang="en-US" sz="1800" b="1" dirty="0"/>
              <a:t>: </a:t>
            </a:r>
            <a:r>
              <a:rPr lang="en-US" sz="1800" dirty="0"/>
              <a:t>Read events from </a:t>
            </a:r>
            <a:r>
              <a:rPr lang="en-US" sz="1800" dirty="0" err="1"/>
              <a:t>redis</a:t>
            </a:r>
            <a:r>
              <a:rPr lang="en-US" sz="1800" dirty="0"/>
              <a:t> instance</a:t>
            </a:r>
            <a:br>
              <a:rPr lang="en-US" sz="1800" dirty="0"/>
            </a:br>
            <a:endParaRPr lang="en-US" sz="1800" dirty="0"/>
          </a:p>
          <a:p>
            <a:pPr lvl="1"/>
            <a:r>
              <a:rPr lang="en-US" sz="1800" b="1" dirty="0"/>
              <a:t>Syslog: </a:t>
            </a:r>
            <a:r>
              <a:rPr lang="en-US" sz="1800" dirty="0"/>
              <a:t>Read syslog messages</a:t>
            </a:r>
            <a:br>
              <a:rPr lang="en-US" sz="1800" dirty="0"/>
            </a:br>
            <a:endParaRPr lang="en-US" sz="1800" dirty="0"/>
          </a:p>
          <a:p>
            <a:pPr lvl="1"/>
            <a:r>
              <a:rPr lang="en-US" sz="1800" b="1" dirty="0"/>
              <a:t>TCP: </a:t>
            </a:r>
            <a:r>
              <a:rPr lang="en-US" sz="1800" dirty="0"/>
              <a:t>Read events from TCP socket</a:t>
            </a:r>
            <a:br>
              <a:rPr lang="en-US" sz="1800" dirty="0"/>
            </a:br>
            <a:endParaRPr lang="en-US" sz="1800" dirty="0"/>
          </a:p>
          <a:p>
            <a:pPr lvl="1"/>
            <a:r>
              <a:rPr lang="en-US" sz="1800" b="1" dirty="0"/>
              <a:t>Twitter: </a:t>
            </a:r>
            <a:r>
              <a:rPr lang="en-US" sz="1800" dirty="0"/>
              <a:t>Read Twitter Steaming API events</a:t>
            </a:r>
            <a:br>
              <a:rPr lang="en-US" sz="1800" dirty="0"/>
            </a:br>
            <a:endParaRPr lang="en-US" sz="1800" dirty="0"/>
          </a:p>
          <a:p>
            <a:pPr lvl="1"/>
            <a:r>
              <a:rPr lang="en-US" sz="1800" b="1" dirty="0"/>
              <a:t>UDP: </a:t>
            </a:r>
            <a:r>
              <a:rPr lang="en-US" sz="1800" dirty="0"/>
              <a:t>Read events over UDP</a:t>
            </a:r>
            <a:br>
              <a:rPr lang="en-US" sz="1800" dirty="0"/>
            </a:br>
            <a:endParaRPr lang="en-US" sz="1800" dirty="0"/>
          </a:p>
          <a:p>
            <a:pPr lvl="1"/>
            <a:r>
              <a:rPr lang="en-US" sz="1800" b="1" dirty="0" err="1"/>
              <a:t>Varnishlog</a:t>
            </a:r>
            <a:r>
              <a:rPr lang="en-US" sz="1800" b="1" dirty="0"/>
              <a:t>: </a:t>
            </a:r>
            <a:r>
              <a:rPr lang="en-US" sz="1800" dirty="0"/>
              <a:t>Read varnish shared memory log</a:t>
            </a:r>
          </a:p>
          <a:p>
            <a:pPr lvl="1"/>
            <a:endParaRPr lang="en-US" sz="1800" dirty="0"/>
          </a:p>
        </p:txBody>
      </p:sp>
      <p:sp>
        <p:nvSpPr>
          <p:cNvPr id="4" name="Rectangle 3"/>
          <p:cNvSpPr/>
          <p:nvPr/>
        </p:nvSpPr>
        <p:spPr>
          <a:xfrm>
            <a:off x="6096001" y="6415654"/>
            <a:ext cx="5190839" cy="276999"/>
          </a:xfrm>
          <a:prstGeom prst="rect">
            <a:avLst/>
          </a:prstGeom>
        </p:spPr>
        <p:txBody>
          <a:bodyPr wrap="square">
            <a:spAutoFit/>
          </a:bodyPr>
          <a:lstStyle/>
          <a:p>
            <a:r>
              <a:rPr lang="en-US" sz="1200" dirty="0"/>
              <a:t>https://www.elastic.co/guide/en/logstash/current/input-plugins.html</a:t>
            </a:r>
          </a:p>
        </p:txBody>
      </p:sp>
    </p:spTree>
    <p:extLst>
      <p:ext uri="{BB962C8B-B14F-4D97-AF65-F5344CB8AC3E}">
        <p14:creationId xmlns:p14="http://schemas.microsoft.com/office/powerpoint/2010/main" val="2076785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2" y="304165"/>
            <a:ext cx="10515600" cy="1325563"/>
          </a:xfrm>
        </p:spPr>
        <p:txBody>
          <a:bodyPr/>
          <a:lstStyle/>
          <a:p>
            <a:r>
              <a:rPr lang="en-US" dirty="0" err="1"/>
              <a:t>Logstash</a:t>
            </a:r>
            <a:r>
              <a:rPr lang="en-US" dirty="0"/>
              <a:t> Filters</a:t>
            </a:r>
          </a:p>
        </p:txBody>
      </p:sp>
      <p:sp>
        <p:nvSpPr>
          <p:cNvPr id="5" name="Content Placeholder 2"/>
          <p:cNvSpPr>
            <a:spLocks noGrp="1"/>
          </p:cNvSpPr>
          <p:nvPr>
            <p:ph idx="1"/>
          </p:nvPr>
        </p:nvSpPr>
        <p:spPr>
          <a:xfrm>
            <a:off x="621792" y="1407416"/>
            <a:ext cx="10972800" cy="5554215"/>
          </a:xfrm>
        </p:spPr>
        <p:txBody>
          <a:bodyPr numCol="2">
            <a:noAutofit/>
          </a:bodyPr>
          <a:lstStyle/>
          <a:p>
            <a:pPr lvl="1">
              <a:lnSpc>
                <a:spcPct val="100000"/>
              </a:lnSpc>
            </a:pPr>
            <a:r>
              <a:rPr lang="en-US" sz="1600" b="1" dirty="0"/>
              <a:t>Aggregate: </a:t>
            </a:r>
            <a:r>
              <a:rPr lang="en-US" sz="1600" dirty="0"/>
              <a:t>Aggregate events from a single task</a:t>
            </a:r>
            <a:br>
              <a:rPr lang="en-US" sz="1600" dirty="0"/>
            </a:br>
            <a:endParaRPr lang="en-US" sz="1600" dirty="0"/>
          </a:p>
          <a:p>
            <a:pPr lvl="1"/>
            <a:r>
              <a:rPr lang="en-US" sz="1600" b="1" dirty="0"/>
              <a:t>Anonymize: </a:t>
            </a:r>
            <a:r>
              <a:rPr lang="en-US" sz="1600" dirty="0"/>
              <a:t>Replace values with consistent hash</a:t>
            </a:r>
            <a:br>
              <a:rPr lang="en-US" sz="1600" dirty="0"/>
            </a:br>
            <a:endParaRPr lang="en-US" sz="1600" dirty="0"/>
          </a:p>
          <a:p>
            <a:pPr lvl="1"/>
            <a:r>
              <a:rPr lang="en-US" sz="1600" b="1" dirty="0"/>
              <a:t>Collate: </a:t>
            </a:r>
            <a:r>
              <a:rPr lang="en-US" sz="1600" dirty="0"/>
              <a:t>Collate by time or count</a:t>
            </a:r>
            <a:br>
              <a:rPr lang="en-US" sz="1600" dirty="0"/>
            </a:br>
            <a:endParaRPr lang="en-US" sz="1600" dirty="0"/>
          </a:p>
          <a:p>
            <a:pPr lvl="1"/>
            <a:r>
              <a:rPr lang="en-US" sz="1600" b="1" dirty="0"/>
              <a:t>CSV: </a:t>
            </a:r>
            <a:r>
              <a:rPr lang="en-US" sz="1600" dirty="0"/>
              <a:t>Convert csv data into fields</a:t>
            </a:r>
            <a:br>
              <a:rPr lang="en-US" sz="1600" dirty="0"/>
            </a:br>
            <a:endParaRPr lang="en-US" sz="1600" dirty="0"/>
          </a:p>
          <a:p>
            <a:pPr lvl="1"/>
            <a:r>
              <a:rPr lang="en-US" sz="1600" b="1" dirty="0" err="1"/>
              <a:t>cidr</a:t>
            </a:r>
            <a:r>
              <a:rPr lang="en-US" sz="1600" b="1" dirty="0"/>
              <a:t>: </a:t>
            </a:r>
            <a:r>
              <a:rPr lang="en-US" sz="1600" dirty="0"/>
              <a:t>Check IP against network blocks</a:t>
            </a:r>
            <a:br>
              <a:rPr lang="en-US" sz="1600" dirty="0"/>
            </a:br>
            <a:endParaRPr lang="en-US" sz="1600" dirty="0"/>
          </a:p>
          <a:p>
            <a:pPr lvl="1"/>
            <a:r>
              <a:rPr lang="en-US" sz="1600" b="1" dirty="0"/>
              <a:t>Clone: </a:t>
            </a:r>
            <a:r>
              <a:rPr lang="en-US" sz="1600" dirty="0"/>
              <a:t>Duplicate events</a:t>
            </a:r>
            <a:br>
              <a:rPr lang="en-US" sz="1600" dirty="0"/>
            </a:br>
            <a:endParaRPr lang="en-US" sz="1600" dirty="0"/>
          </a:p>
          <a:p>
            <a:pPr lvl="1"/>
            <a:r>
              <a:rPr lang="en-US" sz="1600" b="1" dirty="0"/>
              <a:t>Date: </a:t>
            </a:r>
            <a:r>
              <a:rPr lang="en-US" sz="1600" dirty="0"/>
              <a:t>Parse dates into timestamps</a:t>
            </a:r>
          </a:p>
          <a:p>
            <a:pPr lvl="1"/>
            <a:endParaRPr lang="en-US" sz="1600" dirty="0"/>
          </a:p>
          <a:p>
            <a:pPr lvl="1"/>
            <a:r>
              <a:rPr lang="en-US" sz="1600" b="1" dirty="0"/>
              <a:t>DNS: </a:t>
            </a:r>
            <a:r>
              <a:rPr lang="en-US" sz="1600" dirty="0"/>
              <a:t>Standard reverse DNS lookups</a:t>
            </a:r>
          </a:p>
          <a:p>
            <a:pPr lvl="1"/>
            <a:endParaRPr lang="en-US" sz="1600" dirty="0"/>
          </a:p>
          <a:p>
            <a:pPr lvl="1"/>
            <a:r>
              <a:rPr lang="en-US" sz="1600" b="1" dirty="0" err="1"/>
              <a:t>Geoip</a:t>
            </a:r>
            <a:r>
              <a:rPr lang="en-US" sz="1600" b="1" dirty="0"/>
              <a:t>: </a:t>
            </a:r>
            <a:r>
              <a:rPr lang="en-US" sz="1600" dirty="0"/>
              <a:t>Adds </a:t>
            </a:r>
            <a:r>
              <a:rPr lang="en-US" sz="1600" dirty="0" smtClean="0"/>
              <a:t>Geographical </a:t>
            </a:r>
            <a:r>
              <a:rPr lang="en-US" sz="1600" dirty="0"/>
              <a:t>information from IP</a:t>
            </a:r>
          </a:p>
          <a:p>
            <a:pPr lvl="1"/>
            <a:endParaRPr lang="en-US" sz="1600" dirty="0"/>
          </a:p>
          <a:p>
            <a:pPr lvl="1"/>
            <a:r>
              <a:rPr lang="en-US" sz="1600" b="1" dirty="0" err="1"/>
              <a:t>Grok</a:t>
            </a:r>
            <a:r>
              <a:rPr lang="en-US" sz="1600" b="1" dirty="0"/>
              <a:t>: </a:t>
            </a:r>
            <a:r>
              <a:rPr lang="en-US" sz="1600" dirty="0"/>
              <a:t>Parse data using regular Expressions</a:t>
            </a:r>
          </a:p>
          <a:p>
            <a:pPr marL="457200" lvl="1" indent="0">
              <a:buNone/>
            </a:pPr>
            <a:endParaRPr lang="en-US" sz="1600" dirty="0"/>
          </a:p>
          <a:p>
            <a:pPr lvl="1"/>
            <a:r>
              <a:rPr lang="en-US" sz="1600" b="1" dirty="0" err="1"/>
              <a:t>json</a:t>
            </a:r>
            <a:r>
              <a:rPr lang="en-US" sz="1600" b="1" dirty="0"/>
              <a:t>: </a:t>
            </a:r>
            <a:r>
              <a:rPr lang="en-US" sz="1600" dirty="0"/>
              <a:t>Parse JSON events</a:t>
            </a:r>
          </a:p>
          <a:p>
            <a:pPr lvl="1"/>
            <a:endParaRPr lang="en-US" sz="1600" dirty="0"/>
          </a:p>
          <a:p>
            <a:pPr lvl="1"/>
            <a:r>
              <a:rPr lang="en-US" sz="1600" b="1" dirty="0" err="1"/>
              <a:t>Metaevent</a:t>
            </a:r>
            <a:r>
              <a:rPr lang="en-US" sz="1600" b="1" dirty="0"/>
              <a:t>: </a:t>
            </a:r>
            <a:r>
              <a:rPr lang="en-US" sz="1600" dirty="0"/>
              <a:t>Add fields to an event</a:t>
            </a:r>
          </a:p>
          <a:p>
            <a:pPr lvl="1"/>
            <a:endParaRPr lang="en-US" sz="1600" dirty="0"/>
          </a:p>
          <a:p>
            <a:pPr lvl="1"/>
            <a:r>
              <a:rPr lang="en-US" sz="1600" b="1" dirty="0"/>
              <a:t>Multiline: </a:t>
            </a:r>
            <a:r>
              <a:rPr lang="en-US" sz="1600" dirty="0"/>
              <a:t>Parse multiline events</a:t>
            </a:r>
          </a:p>
          <a:p>
            <a:pPr lvl="1"/>
            <a:endParaRPr lang="en-US" sz="1600" dirty="0"/>
          </a:p>
          <a:p>
            <a:pPr lvl="1"/>
            <a:r>
              <a:rPr lang="en-US" sz="1600" b="1" dirty="0"/>
              <a:t>Mutate: </a:t>
            </a:r>
            <a:r>
              <a:rPr lang="en-US" sz="1600" dirty="0"/>
              <a:t>Performs mutations</a:t>
            </a:r>
          </a:p>
          <a:p>
            <a:pPr lvl="1"/>
            <a:endParaRPr lang="en-US" sz="1600" dirty="0"/>
          </a:p>
          <a:p>
            <a:pPr lvl="1"/>
            <a:r>
              <a:rPr lang="en-US" sz="1600" b="1" dirty="0"/>
              <a:t>Ruby: </a:t>
            </a:r>
            <a:r>
              <a:rPr lang="en-US" sz="1600" dirty="0"/>
              <a:t>Parse ruby code</a:t>
            </a:r>
          </a:p>
          <a:p>
            <a:pPr lvl="1"/>
            <a:endParaRPr lang="en-US" sz="1600" dirty="0"/>
          </a:p>
          <a:p>
            <a:pPr lvl="1"/>
            <a:r>
              <a:rPr lang="en-US" sz="1600" b="1" dirty="0"/>
              <a:t>Split: </a:t>
            </a:r>
            <a:r>
              <a:rPr lang="en-US" sz="1600" dirty="0"/>
              <a:t>Split up events into distinct events</a:t>
            </a:r>
          </a:p>
          <a:p>
            <a:pPr lvl="1"/>
            <a:endParaRPr lang="en-US" sz="1600" dirty="0"/>
          </a:p>
          <a:p>
            <a:pPr lvl="1"/>
            <a:r>
              <a:rPr lang="en-US" sz="1600" b="1" dirty="0" err="1"/>
              <a:t>urldecode</a:t>
            </a:r>
            <a:r>
              <a:rPr lang="en-US" sz="1600" b="1" dirty="0"/>
              <a:t>: </a:t>
            </a:r>
            <a:r>
              <a:rPr lang="en-US" sz="1600" dirty="0"/>
              <a:t>Decodes URL-encoded fields</a:t>
            </a:r>
          </a:p>
          <a:p>
            <a:pPr lvl="1"/>
            <a:endParaRPr lang="en-US" sz="1600" dirty="0"/>
          </a:p>
          <a:p>
            <a:pPr lvl="1"/>
            <a:r>
              <a:rPr lang="en-US" sz="1600" b="1" dirty="0"/>
              <a:t>xml: </a:t>
            </a:r>
            <a:r>
              <a:rPr lang="en-US" sz="1600" dirty="0"/>
              <a:t>Parse xml into fields</a:t>
            </a:r>
          </a:p>
          <a:p>
            <a:pPr marL="342900" lvl="1" indent="0">
              <a:buNone/>
            </a:pPr>
            <a:endParaRPr lang="en-US" sz="1600" dirty="0"/>
          </a:p>
          <a:p>
            <a:pPr lvl="1"/>
            <a:endParaRPr lang="en-US" sz="1600" dirty="0"/>
          </a:p>
        </p:txBody>
      </p:sp>
      <p:sp>
        <p:nvSpPr>
          <p:cNvPr id="6" name="Rectangle 5"/>
          <p:cNvSpPr/>
          <p:nvPr/>
        </p:nvSpPr>
        <p:spPr>
          <a:xfrm>
            <a:off x="6208548" y="6492649"/>
            <a:ext cx="5190839" cy="276999"/>
          </a:xfrm>
          <a:prstGeom prst="rect">
            <a:avLst/>
          </a:prstGeom>
        </p:spPr>
        <p:txBody>
          <a:bodyPr wrap="square">
            <a:spAutoFit/>
          </a:bodyPr>
          <a:lstStyle/>
          <a:p>
            <a:r>
              <a:rPr lang="en-US" sz="1200" dirty="0"/>
              <a:t>https://www.elastic.co/guide/en/logstash/current/filter-plugins.html</a:t>
            </a:r>
          </a:p>
        </p:txBody>
      </p:sp>
    </p:spTree>
    <p:extLst>
      <p:ext uri="{BB962C8B-B14F-4D97-AF65-F5344CB8AC3E}">
        <p14:creationId xmlns:p14="http://schemas.microsoft.com/office/powerpoint/2010/main" val="269094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1792" y="1551390"/>
            <a:ext cx="10997184" cy="5129826"/>
          </a:xfrm>
          <a:prstGeom prst="rect">
            <a:avLst/>
          </a:prstGeom>
        </p:spPr>
        <p:txBody>
          <a:bodyPr vert="horz" lIns="68580" tIns="34290" rIns="68580" bIns="3429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b="1" dirty="0"/>
              <a:t>CSV:  </a:t>
            </a:r>
            <a:r>
              <a:rPr lang="en-US" sz="1800" dirty="0"/>
              <a:t>Write lines in a delimited file.</a:t>
            </a:r>
            <a:br>
              <a:rPr lang="en-US" sz="1800" dirty="0"/>
            </a:br>
            <a:endParaRPr lang="en-US" sz="1800" dirty="0"/>
          </a:p>
          <a:p>
            <a:pPr lvl="1"/>
            <a:r>
              <a:rPr lang="en-US" sz="1800" b="1" dirty="0" err="1"/>
              <a:t>Cloudwatch</a:t>
            </a:r>
            <a:r>
              <a:rPr lang="en-US" sz="1800" b="1" dirty="0"/>
              <a:t>: </a:t>
            </a:r>
            <a:r>
              <a:rPr lang="en-US" sz="1800" dirty="0"/>
              <a:t>AWS monitoring integration.</a:t>
            </a:r>
          </a:p>
          <a:p>
            <a:pPr lvl="1"/>
            <a:endParaRPr lang="en-US" sz="1800" dirty="0"/>
          </a:p>
          <a:p>
            <a:pPr lvl="1"/>
            <a:r>
              <a:rPr lang="en-US" sz="1800" b="1" dirty="0"/>
              <a:t>Email: </a:t>
            </a:r>
            <a:r>
              <a:rPr lang="en-US" sz="1800" dirty="0"/>
              <a:t>Email with the output of the event.</a:t>
            </a:r>
          </a:p>
          <a:p>
            <a:pPr lvl="1"/>
            <a:endParaRPr lang="en-US" sz="1800" dirty="0"/>
          </a:p>
          <a:p>
            <a:pPr lvl="1"/>
            <a:r>
              <a:rPr lang="en-US" sz="1800" b="1" dirty="0" err="1"/>
              <a:t>Elasticsearch</a:t>
            </a:r>
            <a:r>
              <a:rPr lang="en-US" sz="1800" b="1" dirty="0"/>
              <a:t>: </a:t>
            </a:r>
            <a:r>
              <a:rPr lang="en-US" sz="1800" dirty="0"/>
              <a:t>The most commonly used.</a:t>
            </a:r>
          </a:p>
          <a:p>
            <a:pPr lvl="1"/>
            <a:endParaRPr lang="en-US" sz="1800" dirty="0"/>
          </a:p>
          <a:p>
            <a:pPr lvl="1"/>
            <a:r>
              <a:rPr lang="en-US" sz="1800" b="1" dirty="0"/>
              <a:t>Exec: </a:t>
            </a:r>
            <a:r>
              <a:rPr lang="en-US" sz="1800" dirty="0"/>
              <a:t>Run a command based on the event data.</a:t>
            </a:r>
          </a:p>
          <a:p>
            <a:pPr lvl="1"/>
            <a:endParaRPr lang="en-US" sz="1800" dirty="0"/>
          </a:p>
          <a:p>
            <a:pPr lvl="1"/>
            <a:r>
              <a:rPr lang="en-US" sz="1800" b="1" dirty="0"/>
              <a:t>File: </a:t>
            </a:r>
            <a:r>
              <a:rPr lang="en-US" sz="1800" dirty="0"/>
              <a:t>Glob events into a file on the disk.</a:t>
            </a:r>
          </a:p>
          <a:p>
            <a:pPr marL="342900" lvl="1" indent="0">
              <a:buNone/>
            </a:pPr>
            <a:endParaRPr lang="en-US" sz="1800" dirty="0"/>
          </a:p>
          <a:p>
            <a:pPr lvl="1"/>
            <a:r>
              <a:rPr lang="en-US" sz="1800" b="1" dirty="0"/>
              <a:t>http: </a:t>
            </a:r>
            <a:r>
              <a:rPr lang="en-US" sz="1800" dirty="0"/>
              <a:t>Send events to an http endpoint.</a:t>
            </a:r>
          </a:p>
          <a:p>
            <a:pPr lvl="1"/>
            <a:endParaRPr lang="en-US" sz="1800" dirty="0"/>
          </a:p>
          <a:p>
            <a:pPr lvl="1"/>
            <a:r>
              <a:rPr lang="en-US" sz="1800" b="1" dirty="0"/>
              <a:t>Jira: </a:t>
            </a:r>
            <a:r>
              <a:rPr lang="en-US" sz="1800" dirty="0"/>
              <a:t>Create issues in </a:t>
            </a:r>
            <a:r>
              <a:rPr lang="en-US" sz="1800" dirty="0" err="1"/>
              <a:t>jira</a:t>
            </a:r>
            <a:r>
              <a:rPr lang="en-US" sz="1800" dirty="0"/>
              <a:t> based on events.</a:t>
            </a:r>
          </a:p>
          <a:p>
            <a:pPr lvl="1"/>
            <a:endParaRPr lang="en-US" sz="1800" dirty="0"/>
          </a:p>
          <a:p>
            <a:pPr lvl="1"/>
            <a:r>
              <a:rPr lang="en-US" sz="1800" b="1" dirty="0"/>
              <a:t>MongoDB: </a:t>
            </a:r>
            <a:r>
              <a:rPr lang="en-US" sz="1800" dirty="0"/>
              <a:t>Write events into MongoDB</a:t>
            </a:r>
          </a:p>
          <a:p>
            <a:pPr marL="342900" lvl="1" indent="0">
              <a:buNone/>
            </a:pPr>
            <a:endParaRPr lang="en-US" sz="1800" dirty="0"/>
          </a:p>
          <a:p>
            <a:pPr lvl="1"/>
            <a:r>
              <a:rPr lang="en-US" sz="1800" b="1" dirty="0" err="1"/>
              <a:t>RabbitMQ</a:t>
            </a:r>
            <a:r>
              <a:rPr lang="en-US" sz="1800" b="1" dirty="0"/>
              <a:t>:  </a:t>
            </a:r>
            <a:r>
              <a:rPr lang="en-US" sz="1800" dirty="0"/>
              <a:t>Send into a </a:t>
            </a:r>
            <a:r>
              <a:rPr lang="en-US" sz="1800" dirty="0" err="1"/>
              <a:t>RabbitMQ</a:t>
            </a:r>
            <a:r>
              <a:rPr lang="en-US" sz="1800" dirty="0"/>
              <a:t> exchange</a:t>
            </a:r>
          </a:p>
          <a:p>
            <a:pPr lvl="1"/>
            <a:endParaRPr lang="en-US" sz="1800" dirty="0"/>
          </a:p>
          <a:p>
            <a:pPr lvl="1"/>
            <a:r>
              <a:rPr lang="en-US" sz="1800" b="1" dirty="0"/>
              <a:t>S3: </a:t>
            </a:r>
            <a:r>
              <a:rPr lang="en-US" sz="1800" dirty="0"/>
              <a:t>Store as files in an AWS s3 bucket. </a:t>
            </a:r>
            <a:br>
              <a:rPr lang="en-US" sz="1800" dirty="0"/>
            </a:br>
            <a:endParaRPr lang="en-US" sz="1800" dirty="0"/>
          </a:p>
          <a:p>
            <a:pPr lvl="1"/>
            <a:r>
              <a:rPr lang="en-US" sz="1800" b="1" dirty="0"/>
              <a:t>Syslog: </a:t>
            </a:r>
            <a:r>
              <a:rPr lang="en-US" sz="1800" dirty="0"/>
              <a:t>Sends event to a syslog server.</a:t>
            </a:r>
          </a:p>
          <a:p>
            <a:pPr lvl="1"/>
            <a:endParaRPr lang="en-US" sz="1800" dirty="0"/>
          </a:p>
          <a:p>
            <a:pPr lvl="1"/>
            <a:r>
              <a:rPr lang="en-US" sz="1800" b="1" dirty="0" err="1"/>
              <a:t>Stdout</a:t>
            </a:r>
            <a:r>
              <a:rPr lang="en-US" sz="1800" b="1" dirty="0"/>
              <a:t>: </a:t>
            </a:r>
            <a:r>
              <a:rPr lang="en-US" sz="1800" dirty="0"/>
              <a:t>Use to debug your </a:t>
            </a:r>
            <a:r>
              <a:rPr lang="en-US" sz="1800" dirty="0" err="1"/>
              <a:t>logstash</a:t>
            </a:r>
            <a:r>
              <a:rPr lang="en-US" sz="1800" dirty="0"/>
              <a:t> chains.</a:t>
            </a:r>
          </a:p>
          <a:p>
            <a:pPr lvl="1"/>
            <a:endParaRPr lang="en-US" sz="1800" dirty="0"/>
          </a:p>
          <a:p>
            <a:pPr lvl="1"/>
            <a:r>
              <a:rPr lang="en-US" sz="1800" b="1" dirty="0" err="1"/>
              <a:t>tcp</a:t>
            </a:r>
            <a:r>
              <a:rPr lang="en-US" sz="1800" b="1" dirty="0"/>
              <a:t>/</a:t>
            </a:r>
            <a:r>
              <a:rPr lang="en-US" sz="1800" b="1" dirty="0" err="1"/>
              <a:t>udp</a:t>
            </a:r>
            <a:r>
              <a:rPr lang="en-US" sz="1800" b="1" dirty="0"/>
              <a:t>: </a:t>
            </a:r>
            <a:r>
              <a:rPr lang="en-US" sz="1800" dirty="0"/>
              <a:t>Writes over socket, typically as </a:t>
            </a:r>
            <a:r>
              <a:rPr lang="en-US" sz="1800" dirty="0" err="1"/>
              <a:t>json</a:t>
            </a:r>
            <a:r>
              <a:rPr lang="en-US" sz="1800" dirty="0"/>
              <a:t>.</a:t>
            </a:r>
          </a:p>
          <a:p>
            <a:pPr marL="342900" lvl="1" indent="0">
              <a:buNone/>
            </a:pPr>
            <a:endParaRPr lang="en-US" sz="1800" dirty="0"/>
          </a:p>
          <a:p>
            <a:pPr lvl="1"/>
            <a:endParaRPr lang="en-US" sz="1800" dirty="0"/>
          </a:p>
        </p:txBody>
      </p:sp>
      <p:sp>
        <p:nvSpPr>
          <p:cNvPr id="2" name="Title 1"/>
          <p:cNvSpPr>
            <a:spLocks noGrp="1"/>
          </p:cNvSpPr>
          <p:nvPr>
            <p:ph type="title"/>
          </p:nvPr>
        </p:nvSpPr>
        <p:spPr>
          <a:xfrm>
            <a:off x="621792" y="476034"/>
            <a:ext cx="7886700" cy="921067"/>
          </a:xfrm>
        </p:spPr>
        <p:txBody>
          <a:bodyPr/>
          <a:lstStyle/>
          <a:p>
            <a:r>
              <a:rPr lang="en-US" dirty="0" err="1"/>
              <a:t>Logstash</a:t>
            </a:r>
            <a:r>
              <a:rPr lang="en-US" dirty="0"/>
              <a:t> Outputs</a:t>
            </a:r>
          </a:p>
        </p:txBody>
      </p:sp>
      <p:sp>
        <p:nvSpPr>
          <p:cNvPr id="5" name="Rectangle 4"/>
          <p:cNvSpPr/>
          <p:nvPr/>
        </p:nvSpPr>
        <p:spPr>
          <a:xfrm>
            <a:off x="5936405" y="6558506"/>
            <a:ext cx="5190839" cy="276999"/>
          </a:xfrm>
          <a:prstGeom prst="rect">
            <a:avLst/>
          </a:prstGeom>
        </p:spPr>
        <p:txBody>
          <a:bodyPr wrap="square">
            <a:spAutoFit/>
          </a:bodyPr>
          <a:lstStyle/>
          <a:p>
            <a:r>
              <a:rPr lang="en-US" sz="1200" dirty="0"/>
              <a:t>https://www.elastic.co/guide/en/logstash/current/output-plugins.html</a:t>
            </a:r>
          </a:p>
        </p:txBody>
      </p:sp>
    </p:spTree>
    <p:extLst>
      <p:ext uri="{BB962C8B-B14F-4D97-AF65-F5344CB8AC3E}">
        <p14:creationId xmlns:p14="http://schemas.microsoft.com/office/powerpoint/2010/main" val="3464761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Enriching Data with </a:t>
            </a:r>
            <a:r>
              <a:rPr lang="en-US" dirty="0" err="1"/>
              <a:t>Logstash</a:t>
            </a:r>
            <a:r>
              <a:rPr lang="en-US" dirty="0"/>
              <a:t> Filters</a:t>
            </a:r>
          </a:p>
        </p:txBody>
      </p:sp>
      <p:sp>
        <p:nvSpPr>
          <p:cNvPr id="3" name="Content Placeholder 2"/>
          <p:cNvSpPr>
            <a:spLocks noGrp="1"/>
          </p:cNvSpPr>
          <p:nvPr>
            <p:ph idx="1"/>
          </p:nvPr>
        </p:nvSpPr>
        <p:spPr>
          <a:xfrm>
            <a:off x="838199" y="1569550"/>
            <a:ext cx="7050541" cy="5003652"/>
          </a:xfrm>
        </p:spPr>
        <p:txBody>
          <a:bodyPr>
            <a:noAutofit/>
          </a:bodyPr>
          <a:lstStyle/>
          <a:p>
            <a:r>
              <a:rPr lang="en-US" sz="2000" dirty="0" err="1"/>
              <a:t>Grok</a:t>
            </a:r>
            <a:r>
              <a:rPr lang="en-US" sz="2000" dirty="0"/>
              <a:t>: Uses regular expressions to parse strings into fields, this is very powerful and easy to use. Stack </a:t>
            </a:r>
            <a:r>
              <a:rPr lang="en-US" sz="2000" dirty="0" err="1"/>
              <a:t>grok</a:t>
            </a:r>
            <a:r>
              <a:rPr lang="en-US" sz="2000" dirty="0"/>
              <a:t> filters to be able to do some very advanced parsing.</a:t>
            </a:r>
            <a:br>
              <a:rPr lang="en-US" sz="2000" dirty="0"/>
            </a:br>
            <a:r>
              <a:rPr lang="en-US" sz="1600" dirty="0"/>
              <a:t>Handy </a:t>
            </a:r>
            <a:r>
              <a:rPr lang="en-US" sz="1600" dirty="0" err="1"/>
              <a:t>Grok</a:t>
            </a:r>
            <a:r>
              <a:rPr lang="en-US" sz="1600" dirty="0"/>
              <a:t> Debugger: http://grokdebug.herokuapp.com/</a:t>
            </a:r>
          </a:p>
          <a:p>
            <a:endParaRPr lang="en-US" sz="2000" dirty="0"/>
          </a:p>
          <a:p>
            <a:r>
              <a:rPr lang="en-US" sz="2000" dirty="0"/>
              <a:t>Drop: You can drop fields from an event, this can be very useful if you are trying to focus your filters.</a:t>
            </a:r>
          </a:p>
          <a:p>
            <a:endParaRPr lang="en-US" sz="2000" dirty="0"/>
          </a:p>
          <a:p>
            <a:r>
              <a:rPr lang="en-US" sz="2000" dirty="0" err="1"/>
              <a:t>Elasticsearch</a:t>
            </a:r>
            <a:r>
              <a:rPr lang="en-US" sz="2000" dirty="0"/>
              <a:t>: Allows for previously logged data in </a:t>
            </a:r>
            <a:r>
              <a:rPr lang="en-US" sz="2000" dirty="0" err="1"/>
              <a:t>logstash</a:t>
            </a:r>
            <a:r>
              <a:rPr lang="en-US" sz="2000" dirty="0"/>
              <a:t> to be copied into the current event.</a:t>
            </a:r>
          </a:p>
          <a:p>
            <a:pPr marL="0" indent="0">
              <a:buNone/>
            </a:pPr>
            <a:endParaRPr lang="en-US" sz="2000" dirty="0"/>
          </a:p>
          <a:p>
            <a:r>
              <a:rPr lang="en-US" sz="2000" dirty="0"/>
              <a:t>Translate: Powerful replacement tool based on dictionary lookups from a </a:t>
            </a:r>
            <a:r>
              <a:rPr lang="en-US" sz="2000" dirty="0" err="1"/>
              <a:t>yaml</a:t>
            </a:r>
            <a:r>
              <a:rPr lang="en-US" sz="2000" dirty="0"/>
              <a:t> or regex.</a:t>
            </a:r>
          </a:p>
          <a:p>
            <a:endParaRPr lang="en-US" sz="2000" dirty="0"/>
          </a:p>
          <a:p>
            <a:endParaRPr lang="en-US" sz="2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8784" y="4363803"/>
            <a:ext cx="3320727" cy="2209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0848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Log Shipping</a:t>
            </a:r>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5461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Shipping Overview</a:t>
            </a:r>
          </a:p>
        </p:txBody>
      </p:sp>
      <p:sp>
        <p:nvSpPr>
          <p:cNvPr id="4" name="Content Placeholder 3"/>
          <p:cNvSpPr>
            <a:spLocks noGrp="1"/>
          </p:cNvSpPr>
          <p:nvPr>
            <p:ph idx="1"/>
          </p:nvPr>
        </p:nvSpPr>
        <p:spPr>
          <a:xfrm>
            <a:off x="838200" y="1440487"/>
            <a:ext cx="7964424" cy="4916770"/>
          </a:xfrm>
        </p:spPr>
        <p:txBody>
          <a:bodyPr>
            <a:noAutofit/>
          </a:bodyPr>
          <a:lstStyle/>
          <a:p>
            <a:pPr marL="0" indent="0">
              <a:lnSpc>
                <a:spcPct val="110000"/>
              </a:lnSpc>
              <a:buNone/>
            </a:pPr>
            <a:r>
              <a:rPr lang="en-US" sz="1800" dirty="0"/>
              <a:t>Log shippers pipeline logs into </a:t>
            </a:r>
            <a:r>
              <a:rPr lang="en-US" sz="1800" dirty="0" err="1"/>
              <a:t>logstash</a:t>
            </a:r>
            <a:r>
              <a:rPr lang="en-US" sz="1800" dirty="0"/>
              <a:t> or directly into </a:t>
            </a:r>
            <a:r>
              <a:rPr lang="en-US" sz="1800" dirty="0" err="1"/>
              <a:t>Elasticsearch</a:t>
            </a:r>
            <a:r>
              <a:rPr lang="en-US" sz="1800" dirty="0"/>
              <a:t>. There are many different options with overlapping functionality and coverage.</a:t>
            </a:r>
          </a:p>
          <a:p>
            <a:endParaRPr lang="en-US" sz="1800" dirty="0"/>
          </a:p>
          <a:p>
            <a:r>
              <a:rPr lang="en-US" sz="1800" b="1" dirty="0" err="1"/>
              <a:t>Logstash</a:t>
            </a:r>
            <a:r>
              <a:rPr lang="en-US" sz="1800" b="1" dirty="0"/>
              <a:t>: </a:t>
            </a:r>
            <a:r>
              <a:rPr lang="en-US" sz="1800" dirty="0" err="1"/>
              <a:t>Logstash</a:t>
            </a:r>
            <a:r>
              <a:rPr lang="en-US" sz="1800" dirty="0"/>
              <a:t> can be thought of as a log shipper and it is commonly used.</a:t>
            </a:r>
            <a:br>
              <a:rPr lang="en-US" sz="1800" dirty="0"/>
            </a:br>
            <a:endParaRPr lang="en-US" sz="1800" dirty="0"/>
          </a:p>
          <a:p>
            <a:r>
              <a:rPr lang="en-US" sz="1800" b="1" dirty="0" err="1"/>
              <a:t>Rsyslog</a:t>
            </a:r>
            <a:r>
              <a:rPr lang="en-US" sz="1800" b="1" dirty="0"/>
              <a:t>: </a:t>
            </a:r>
            <a:r>
              <a:rPr lang="en-US" sz="1800" dirty="0"/>
              <a:t>Standard </a:t>
            </a:r>
            <a:r>
              <a:rPr lang="en-US" sz="1800" dirty="0" err="1"/>
              <a:t>logshipper</a:t>
            </a:r>
            <a:r>
              <a:rPr lang="en-US" sz="1800" dirty="0"/>
              <a:t>, typically already installed on most </a:t>
            </a:r>
            <a:r>
              <a:rPr lang="en-US" sz="1800" dirty="0" err="1"/>
              <a:t>linux</a:t>
            </a:r>
            <a:r>
              <a:rPr lang="en-US" sz="1800" dirty="0"/>
              <a:t> boxes.</a:t>
            </a:r>
            <a:br>
              <a:rPr lang="en-US" sz="1800" dirty="0"/>
            </a:br>
            <a:endParaRPr lang="en-US" sz="1800" dirty="0"/>
          </a:p>
          <a:p>
            <a:r>
              <a:rPr lang="en-US" sz="1800" b="1" dirty="0"/>
              <a:t>Beats: </a:t>
            </a:r>
            <a:r>
              <a:rPr lang="en-US" sz="1800" dirty="0"/>
              <a:t>Elastic’s newest addition to log shipping, lightweight and easy to use.</a:t>
            </a:r>
            <a:br>
              <a:rPr lang="en-US" sz="1800" dirty="0"/>
            </a:br>
            <a:endParaRPr lang="en-US" sz="1800" dirty="0"/>
          </a:p>
          <a:p>
            <a:r>
              <a:rPr lang="en-US" sz="1800" b="1" dirty="0"/>
              <a:t>Lumberjack: </a:t>
            </a:r>
            <a:r>
              <a:rPr lang="en-US" sz="1800" dirty="0"/>
              <a:t>Elastic’s older log shipper,  Beats has replaced this as the standard Elastic solution.</a:t>
            </a:r>
            <a:br>
              <a:rPr lang="en-US" sz="1800" dirty="0"/>
            </a:br>
            <a:endParaRPr lang="en-US" sz="1800" dirty="0"/>
          </a:p>
          <a:p>
            <a:r>
              <a:rPr lang="en-US" sz="1800" b="1" dirty="0"/>
              <a:t>Apache Flume: </a:t>
            </a:r>
            <a:r>
              <a:rPr lang="en-US" sz="1800" dirty="0"/>
              <a:t>Distributed log collector, less popular among the ELK community</a:t>
            </a:r>
          </a:p>
        </p:txBody>
      </p:sp>
      <p:graphicFrame>
        <p:nvGraphicFramePr>
          <p:cNvPr id="5" name="Object 4"/>
          <p:cNvGraphicFramePr>
            <a:graphicFrameLocks noChangeAspect="1"/>
          </p:cNvGraphicFramePr>
          <p:nvPr>
            <p:extLst>
              <p:ext uri="{D42A27DB-BD31-4B8C-83A1-F6EECF244321}">
                <p14:modId xmlns:p14="http://schemas.microsoft.com/office/powerpoint/2010/main" val="1874662933"/>
              </p:ext>
            </p:extLst>
          </p:nvPr>
        </p:nvGraphicFramePr>
        <p:xfrm>
          <a:off x="8802624" y="1205401"/>
          <a:ext cx="3344961" cy="2586311"/>
        </p:xfrm>
        <a:graphic>
          <a:graphicData uri="http://schemas.openxmlformats.org/presentationml/2006/ole">
            <mc:AlternateContent xmlns:mc="http://schemas.openxmlformats.org/markup-compatibility/2006">
              <mc:Choice xmlns:v="urn:schemas-microsoft-com:vml" Requires="v">
                <p:oleObj spid="_x0000_s32831" name="Image" r:id="rId4" imgW="4926960" imgH="3809520" progId="Photoshop.Image.13">
                  <p:embed/>
                </p:oleObj>
              </mc:Choice>
              <mc:Fallback>
                <p:oleObj name="Image" r:id="rId4" imgW="4926960" imgH="3809520" progId="Photoshop.Image.13">
                  <p:embed/>
                  <p:pic>
                    <p:nvPicPr>
                      <p:cNvPr id="0" name=""/>
                      <p:cNvPicPr/>
                      <p:nvPr/>
                    </p:nvPicPr>
                    <p:blipFill>
                      <a:blip r:embed="rId5"/>
                      <a:stretch>
                        <a:fillRect/>
                      </a:stretch>
                    </p:blipFill>
                    <p:spPr>
                      <a:xfrm>
                        <a:off x="8802624" y="1205401"/>
                        <a:ext cx="3344961" cy="258631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01910287"/>
              </p:ext>
            </p:extLst>
          </p:nvPr>
        </p:nvGraphicFramePr>
        <p:xfrm>
          <a:off x="10715625" y="3255922"/>
          <a:ext cx="1276350" cy="253116"/>
        </p:xfrm>
        <a:graphic>
          <a:graphicData uri="http://schemas.openxmlformats.org/presentationml/2006/ole">
            <mc:AlternateContent xmlns:mc="http://schemas.openxmlformats.org/markup-compatibility/2006">
              <mc:Choice xmlns:v="urn:schemas-microsoft-com:vml" Requires="v">
                <p:oleObj spid="_x0000_s32832" name="Image" r:id="rId6" imgW="3009240" imgH="596520" progId="Photoshop.Image.13">
                  <p:embed/>
                </p:oleObj>
              </mc:Choice>
              <mc:Fallback>
                <p:oleObj name="Image" r:id="rId6" imgW="3009240" imgH="596520" progId="Photoshop.Image.13">
                  <p:embed/>
                  <p:pic>
                    <p:nvPicPr>
                      <p:cNvPr id="0" name=""/>
                      <p:cNvPicPr/>
                      <p:nvPr/>
                    </p:nvPicPr>
                    <p:blipFill>
                      <a:blip r:embed="rId7"/>
                      <a:stretch>
                        <a:fillRect/>
                      </a:stretch>
                    </p:blipFill>
                    <p:spPr>
                      <a:xfrm>
                        <a:off x="10715625" y="3255922"/>
                        <a:ext cx="1276350" cy="253116"/>
                      </a:xfrm>
                      <a:prstGeom prst="rect">
                        <a:avLst/>
                      </a:prstGeom>
                    </p:spPr>
                  </p:pic>
                </p:oleObj>
              </mc:Fallback>
            </mc:AlternateContent>
          </a:graphicData>
        </a:graphic>
      </p:graphicFrame>
    </p:spTree>
    <p:extLst>
      <p:ext uri="{BB962C8B-B14F-4D97-AF65-F5344CB8AC3E}">
        <p14:creationId xmlns:p14="http://schemas.microsoft.com/office/powerpoint/2010/main" val="223263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Logstash</a:t>
            </a:r>
            <a:r>
              <a:rPr lang="en-US" dirty="0"/>
              <a:t> - Brokers</a:t>
            </a:r>
          </a:p>
        </p:txBody>
      </p:sp>
      <p:sp>
        <p:nvSpPr>
          <p:cNvPr id="3" name="Content Placeholder 2"/>
          <p:cNvSpPr>
            <a:spLocks noGrp="1"/>
          </p:cNvSpPr>
          <p:nvPr>
            <p:ph idx="1"/>
          </p:nvPr>
        </p:nvSpPr>
        <p:spPr>
          <a:xfrm>
            <a:off x="838200" y="1690689"/>
            <a:ext cx="7130143" cy="3074350"/>
          </a:xfrm>
        </p:spPr>
        <p:txBody>
          <a:bodyPr>
            <a:noAutofit/>
          </a:bodyPr>
          <a:lstStyle/>
          <a:p>
            <a:r>
              <a:rPr lang="en-US" sz="2000" dirty="0"/>
              <a:t>A must for production and larger environments.</a:t>
            </a:r>
          </a:p>
          <a:p>
            <a:r>
              <a:rPr lang="en-US" sz="2000" dirty="0" err="1"/>
              <a:t>Rsyslog</a:t>
            </a:r>
            <a:r>
              <a:rPr lang="en-US" sz="2000" dirty="0"/>
              <a:t> &amp; </a:t>
            </a:r>
            <a:r>
              <a:rPr lang="en-US" sz="2000" dirty="0" err="1"/>
              <a:t>Logstash</a:t>
            </a:r>
            <a:r>
              <a:rPr lang="en-US" sz="2000" dirty="0"/>
              <a:t> built-in queuing is not enough</a:t>
            </a:r>
          </a:p>
          <a:p>
            <a:r>
              <a:rPr lang="en-US" sz="2000" dirty="0"/>
              <a:t>Easy to setup, very high impact on performance</a:t>
            </a:r>
          </a:p>
          <a:p>
            <a:r>
              <a:rPr lang="en-US" sz="2000" dirty="0" err="1"/>
              <a:t>Redis</a:t>
            </a:r>
            <a:r>
              <a:rPr lang="en-US" sz="2000" dirty="0"/>
              <a:t> is a good choice with standard plugins</a:t>
            </a:r>
          </a:p>
          <a:p>
            <a:r>
              <a:rPr lang="en-US" sz="2000" dirty="0" err="1"/>
              <a:t>RabbitMQ</a:t>
            </a:r>
            <a:r>
              <a:rPr lang="en-US" sz="2000" dirty="0"/>
              <a:t> is also a great choice</a:t>
            </a:r>
          </a:p>
          <a:p>
            <a:r>
              <a:rPr lang="en-US" sz="2000" dirty="0"/>
              <a:t>These function as INPUT/OUTPUT </a:t>
            </a:r>
            <a:r>
              <a:rPr lang="en-US" sz="2000" dirty="0" err="1"/>
              <a:t>logstash</a:t>
            </a:r>
            <a:r>
              <a:rPr lang="en-US" sz="2000" dirty="0"/>
              <a:t> plugins</a:t>
            </a:r>
          </a:p>
          <a:p>
            <a:pPr marL="0" indent="0">
              <a:buNone/>
            </a:pPr>
            <a:r>
              <a:rPr lang="en-US" sz="2000" dirty="0"/>
              <a:t/>
            </a:r>
            <a:br>
              <a:rPr lang="en-US" sz="2000" dirty="0"/>
            </a:br>
            <a:endParaRPr lang="en-US" sz="2000" dirty="0"/>
          </a:p>
        </p:txBody>
      </p:sp>
      <p:pic>
        <p:nvPicPr>
          <p:cNvPr id="13316" name="Picture 4" descr="https://michpics.files.wordpress.com/2010/07/logging-a-big-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9176" y="365126"/>
            <a:ext cx="4187895" cy="3329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38200" y="4738622"/>
            <a:ext cx="8352851" cy="923330"/>
          </a:xfrm>
          <a:prstGeom prst="rect">
            <a:avLst/>
          </a:prstGeom>
        </p:spPr>
        <p:txBody>
          <a:bodyPr wrap="square">
            <a:spAutoFit/>
          </a:bodyPr>
          <a:lstStyle/>
          <a:p>
            <a:r>
              <a:rPr lang="en-US" dirty="0"/>
              <a:t>http://www.nightbluefruit.com/blog/2014/03/managing-logstash-with-the-redis-client/</a:t>
            </a:r>
            <a:br>
              <a:rPr lang="en-US" dirty="0"/>
            </a:br>
            <a:r>
              <a:rPr lang="en-US" dirty="0"/>
              <a:t/>
            </a:r>
            <a:br>
              <a:rPr lang="en-US" dirty="0"/>
            </a:br>
            <a:r>
              <a:rPr lang="en-US" dirty="0"/>
              <a:t>http://dopey.io/logstash-rabbitmq-tuning.html</a:t>
            </a:r>
          </a:p>
        </p:txBody>
      </p:sp>
    </p:spTree>
    <p:extLst>
      <p:ext uri="{BB962C8B-B14F-4D97-AF65-F5344CB8AC3E}">
        <p14:creationId xmlns:p14="http://schemas.microsoft.com/office/powerpoint/2010/main" val="224854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ELK Introduction / Overview</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7755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245" y="371296"/>
            <a:ext cx="7886700" cy="1325563"/>
          </a:xfrm>
        </p:spPr>
        <p:txBody>
          <a:bodyPr/>
          <a:lstStyle/>
          <a:p>
            <a:r>
              <a:rPr lang="en-US" dirty="0" err="1"/>
              <a:t>Rsyslog</a:t>
            </a:r>
            <a:endParaRPr lang="en-US" dirty="0"/>
          </a:p>
        </p:txBody>
      </p:sp>
      <p:sp>
        <p:nvSpPr>
          <p:cNvPr id="3" name="Content Placeholder 2"/>
          <p:cNvSpPr>
            <a:spLocks noGrp="1"/>
          </p:cNvSpPr>
          <p:nvPr>
            <p:ph idx="1"/>
          </p:nvPr>
        </p:nvSpPr>
        <p:spPr>
          <a:xfrm>
            <a:off x="4336966" y="534200"/>
            <a:ext cx="7634075" cy="2579235"/>
          </a:xfrm>
        </p:spPr>
        <p:txBody>
          <a:bodyPr>
            <a:normAutofit/>
          </a:bodyPr>
          <a:lstStyle/>
          <a:p>
            <a:r>
              <a:rPr lang="en-US" sz="1950" dirty="0" err="1"/>
              <a:t>Logstash</a:t>
            </a:r>
            <a:r>
              <a:rPr lang="en-US" sz="1950" dirty="0"/>
              <a:t> Input Plugin for Syslog works well.</a:t>
            </a:r>
          </a:p>
          <a:p>
            <a:r>
              <a:rPr lang="en-US" sz="1950" dirty="0"/>
              <a:t>Customize Interface, Ports, Labels</a:t>
            </a:r>
          </a:p>
          <a:p>
            <a:r>
              <a:rPr lang="en-US" sz="1950" dirty="0"/>
              <a:t>Easy to setup</a:t>
            </a:r>
          </a:p>
          <a:p>
            <a:r>
              <a:rPr lang="en-US" sz="1950" dirty="0"/>
              <a:t>Filters can be applied in </a:t>
            </a:r>
            <a:r>
              <a:rPr lang="en-US" sz="1950" dirty="0" err="1"/>
              <a:t>logstash</a:t>
            </a:r>
            <a:r>
              <a:rPr lang="en-US" sz="1950" dirty="0"/>
              <a:t> or in </a:t>
            </a:r>
            <a:r>
              <a:rPr lang="en-US" sz="1950" dirty="0" err="1"/>
              <a:t>rsyslog</a:t>
            </a:r>
            <a:endParaRPr lang="en-US" sz="1950" dirty="0"/>
          </a:p>
        </p:txBody>
      </p:sp>
      <p:sp>
        <p:nvSpPr>
          <p:cNvPr id="4" name="Rectangle 3"/>
          <p:cNvSpPr/>
          <p:nvPr/>
        </p:nvSpPr>
        <p:spPr>
          <a:xfrm>
            <a:off x="7001161" y="6515050"/>
            <a:ext cx="5190839" cy="276999"/>
          </a:xfrm>
          <a:prstGeom prst="rect">
            <a:avLst/>
          </a:prstGeom>
        </p:spPr>
        <p:txBody>
          <a:bodyPr wrap="square">
            <a:spAutoFit/>
          </a:bodyPr>
          <a:lstStyle/>
          <a:p>
            <a:r>
              <a:rPr lang="en-US" sz="1200" dirty="0"/>
              <a:t>https://www.elastic.co/guide/en/logstash/current/plugins-inputs-syslog.html</a:t>
            </a:r>
          </a:p>
        </p:txBody>
      </p:sp>
      <p:pic>
        <p:nvPicPr>
          <p:cNvPr id="28674" name="Picture 2" descr="https://sematext.files.wordpress.com/2015/04/kibana4-logsene-syslo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10" y="2412938"/>
            <a:ext cx="7716510" cy="40456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273840390"/>
              </p:ext>
            </p:extLst>
          </p:nvPr>
        </p:nvGraphicFramePr>
        <p:xfrm>
          <a:off x="8283321" y="2342527"/>
          <a:ext cx="3696624" cy="2365840"/>
        </p:xfrm>
        <a:graphic>
          <a:graphicData uri="http://schemas.openxmlformats.org/presentationml/2006/ole">
            <mc:AlternateContent xmlns:mc="http://schemas.openxmlformats.org/markup-compatibility/2006">
              <mc:Choice xmlns:v="urn:schemas-microsoft-com:vml" Requires="v">
                <p:oleObj spid="_x0000_s28721" name="Image" r:id="rId5" imgW="4761720" imgH="3047400" progId="Photoshop.Image.13">
                  <p:embed/>
                </p:oleObj>
              </mc:Choice>
              <mc:Fallback>
                <p:oleObj name="Image" r:id="rId5" imgW="4761720" imgH="3047400" progId="Photoshop.Image.13">
                  <p:embed/>
                  <p:pic>
                    <p:nvPicPr>
                      <p:cNvPr id="0" name=""/>
                      <p:cNvPicPr/>
                      <p:nvPr/>
                    </p:nvPicPr>
                    <p:blipFill>
                      <a:blip r:embed="rId6"/>
                      <a:stretch>
                        <a:fillRect/>
                      </a:stretch>
                    </p:blipFill>
                    <p:spPr>
                      <a:xfrm>
                        <a:off x="8283321" y="2342527"/>
                        <a:ext cx="3696624" cy="2365840"/>
                      </a:xfrm>
                      <a:prstGeom prst="rect">
                        <a:avLst/>
                      </a:prstGeom>
                    </p:spPr>
                  </p:pic>
                </p:oleObj>
              </mc:Fallback>
            </mc:AlternateContent>
          </a:graphicData>
        </a:graphic>
      </p:graphicFrame>
      <p:sp>
        <p:nvSpPr>
          <p:cNvPr id="7" name="TextBox 6"/>
          <p:cNvSpPr txBox="1"/>
          <p:nvPr/>
        </p:nvSpPr>
        <p:spPr>
          <a:xfrm>
            <a:off x="8367377" y="4708367"/>
            <a:ext cx="3528511" cy="253916"/>
          </a:xfrm>
          <a:prstGeom prst="rect">
            <a:avLst/>
          </a:prstGeom>
          <a:noFill/>
        </p:spPr>
        <p:txBody>
          <a:bodyPr wrap="square" rtlCol="0">
            <a:spAutoFit/>
          </a:bodyPr>
          <a:lstStyle/>
          <a:p>
            <a:pPr algn="ctr"/>
            <a:r>
              <a:rPr lang="en-US" sz="1050" dirty="0" err="1"/>
              <a:t>Logstash</a:t>
            </a:r>
            <a:r>
              <a:rPr lang="en-US" sz="1050" dirty="0"/>
              <a:t> Input Filter</a:t>
            </a:r>
          </a:p>
        </p:txBody>
      </p:sp>
      <p:sp>
        <p:nvSpPr>
          <p:cNvPr id="8" name="TextBox 7"/>
          <p:cNvSpPr txBox="1"/>
          <p:nvPr/>
        </p:nvSpPr>
        <p:spPr>
          <a:xfrm>
            <a:off x="2165910" y="6515050"/>
            <a:ext cx="3528511" cy="261610"/>
          </a:xfrm>
          <a:prstGeom prst="rect">
            <a:avLst/>
          </a:prstGeom>
          <a:noFill/>
        </p:spPr>
        <p:txBody>
          <a:bodyPr wrap="square" rtlCol="0">
            <a:spAutoFit/>
          </a:bodyPr>
          <a:lstStyle/>
          <a:p>
            <a:pPr algn="ctr"/>
            <a:r>
              <a:rPr lang="en-US" sz="900" dirty="0" err="1"/>
              <a:t>Kibana</a:t>
            </a:r>
            <a:r>
              <a:rPr lang="en-US" sz="900" dirty="0"/>
              <a:t> view of </a:t>
            </a:r>
            <a:r>
              <a:rPr lang="en-US" sz="1100" dirty="0"/>
              <a:t>syslog</a:t>
            </a:r>
            <a:r>
              <a:rPr lang="en-US" sz="900" dirty="0"/>
              <a:t> events.</a:t>
            </a:r>
          </a:p>
        </p:txBody>
      </p:sp>
    </p:spTree>
    <p:extLst>
      <p:ext uri="{BB962C8B-B14F-4D97-AF65-F5344CB8AC3E}">
        <p14:creationId xmlns:p14="http://schemas.microsoft.com/office/powerpoint/2010/main" val="3658923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Beats – A Closer Look</a:t>
            </a:r>
          </a:p>
        </p:txBody>
      </p:sp>
      <p:sp>
        <p:nvSpPr>
          <p:cNvPr id="3" name="Content Placeholder 2"/>
          <p:cNvSpPr>
            <a:spLocks noGrp="1"/>
          </p:cNvSpPr>
          <p:nvPr>
            <p:ph idx="1"/>
          </p:nvPr>
        </p:nvSpPr>
        <p:spPr>
          <a:xfrm>
            <a:off x="838201" y="1690689"/>
            <a:ext cx="6843204" cy="4916940"/>
          </a:xfrm>
        </p:spPr>
        <p:txBody>
          <a:bodyPr>
            <a:normAutofit fontScale="92500" lnSpcReduction="10000"/>
          </a:bodyPr>
          <a:lstStyle/>
          <a:p>
            <a:r>
              <a:rPr lang="en-US" sz="1900" b="1" dirty="0" err="1"/>
              <a:t>Filebeat</a:t>
            </a:r>
            <a:r>
              <a:rPr lang="en-US" sz="1900" b="1" dirty="0"/>
              <a:t>: </a:t>
            </a:r>
            <a:r>
              <a:rPr lang="en-US" sz="1900" dirty="0"/>
              <a:t>Used to collect log files.</a:t>
            </a:r>
          </a:p>
          <a:p>
            <a:r>
              <a:rPr lang="en-US" sz="1900" b="1" dirty="0" err="1"/>
              <a:t>Packetbeat</a:t>
            </a:r>
            <a:r>
              <a:rPr lang="en-US" sz="1900" b="1" dirty="0"/>
              <a:t>: </a:t>
            </a:r>
            <a:r>
              <a:rPr lang="en-US" sz="1900" dirty="0"/>
              <a:t>Collect Network Traffic</a:t>
            </a:r>
          </a:p>
          <a:p>
            <a:r>
              <a:rPr lang="en-US" sz="1900" b="1" dirty="0" err="1"/>
              <a:t>Topbeat</a:t>
            </a:r>
            <a:r>
              <a:rPr lang="en-US" sz="1900" b="1" dirty="0"/>
              <a:t>: </a:t>
            </a:r>
            <a:r>
              <a:rPr lang="en-US" sz="1900" dirty="0"/>
              <a:t>Collect System Information</a:t>
            </a:r>
          </a:p>
          <a:p>
            <a:r>
              <a:rPr lang="en-US" sz="1900" b="1" dirty="0"/>
              <a:t>Community Beats: </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500" dirty="0"/>
              <a:t/>
            </a:r>
            <a:br>
              <a:rPr lang="en-US" sz="3500" dirty="0"/>
            </a:br>
            <a:r>
              <a:rPr lang="en-US" sz="1700" dirty="0"/>
              <a:t>Repo of Community Beats:</a:t>
            </a:r>
            <a:r>
              <a:rPr lang="en-US" sz="3500" dirty="0"/>
              <a:t/>
            </a:r>
            <a:br>
              <a:rPr lang="en-US" sz="3500" dirty="0"/>
            </a:br>
            <a:r>
              <a:rPr lang="en-US" sz="1500" dirty="0"/>
              <a:t>https://github.com/elastic/beats/blob/master/libbeat/docs/communitybeats.asciidoc</a:t>
            </a:r>
            <a:br>
              <a:rPr lang="en-US" sz="1500" dirty="0"/>
            </a:br>
            <a:r>
              <a:rPr lang="en-US" sz="1500" dirty="0"/>
              <a:t/>
            </a:r>
            <a:br>
              <a:rPr lang="en-US" sz="1500" dirty="0"/>
            </a:br>
            <a:r>
              <a:rPr lang="en-US" sz="1700" dirty="0"/>
              <a:t>Beats Developers Guide:</a:t>
            </a:r>
            <a:r>
              <a:rPr lang="en-US" sz="1500" dirty="0"/>
              <a:t/>
            </a:r>
            <a:br>
              <a:rPr lang="en-US" sz="1500" dirty="0"/>
            </a:br>
            <a:r>
              <a:rPr lang="en-US" sz="1500" dirty="0"/>
              <a:t>https://www.elastic.co/guide/en/beats/libbeat/current/new-beat.html</a:t>
            </a:r>
          </a:p>
          <a:p>
            <a:endParaRPr lang="en-US" sz="1200" dirty="0"/>
          </a:p>
          <a:p>
            <a:endParaRPr lang="en-US" dirty="0"/>
          </a:p>
          <a:p>
            <a:endParaRPr lang="en-US" dirty="0"/>
          </a:p>
        </p:txBody>
      </p:sp>
      <p:sp>
        <p:nvSpPr>
          <p:cNvPr id="4" name="Content Placeholder 2"/>
          <p:cNvSpPr txBox="1">
            <a:spLocks/>
          </p:cNvSpPr>
          <p:nvPr/>
        </p:nvSpPr>
        <p:spPr>
          <a:xfrm>
            <a:off x="1258496" y="3045711"/>
            <a:ext cx="3945124" cy="1287000"/>
          </a:xfrm>
          <a:prstGeom prst="rect">
            <a:avLst/>
          </a:prstGeom>
        </p:spPr>
        <p:txBody>
          <a:bodyPr vert="horz" lIns="68580" tIns="34290" rIns="68580" bIns="34290" numCol="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500" dirty="0" err="1"/>
              <a:t>Apachebeat</a:t>
            </a:r>
            <a:endParaRPr lang="en-US" sz="1500" dirty="0"/>
          </a:p>
          <a:p>
            <a:pPr>
              <a:buFont typeface="Courier New" panose="02070309020205020404" pitchFamily="49" charset="0"/>
              <a:buChar char="o"/>
            </a:pPr>
            <a:r>
              <a:rPr lang="en-US" sz="1500" dirty="0" err="1"/>
              <a:t>Dockerbeat</a:t>
            </a:r>
            <a:endParaRPr lang="en-US" sz="1500" dirty="0"/>
          </a:p>
          <a:p>
            <a:pPr>
              <a:buFont typeface="Courier New" panose="02070309020205020404" pitchFamily="49" charset="0"/>
              <a:buChar char="o"/>
            </a:pPr>
            <a:r>
              <a:rPr lang="en-US" sz="1500" dirty="0" err="1"/>
              <a:t>Execbeat</a:t>
            </a:r>
            <a:endParaRPr lang="en-US" sz="1500" dirty="0"/>
          </a:p>
          <a:p>
            <a:pPr>
              <a:buFont typeface="Courier New" panose="02070309020205020404" pitchFamily="49" charset="0"/>
              <a:buChar char="o"/>
            </a:pPr>
            <a:r>
              <a:rPr lang="en-US" sz="1500" dirty="0" err="1"/>
              <a:t>Factbeat</a:t>
            </a:r>
            <a:endParaRPr lang="en-US" sz="1500" dirty="0"/>
          </a:p>
          <a:p>
            <a:pPr>
              <a:buFont typeface="Courier New" panose="02070309020205020404" pitchFamily="49" charset="0"/>
              <a:buChar char="o"/>
            </a:pPr>
            <a:r>
              <a:rPr lang="en-US" sz="1500" dirty="0" err="1"/>
              <a:t>Nginxbeat</a:t>
            </a:r>
            <a:endParaRPr lang="en-US" sz="1500" dirty="0"/>
          </a:p>
          <a:p>
            <a:pPr>
              <a:buFont typeface="Courier New" panose="02070309020205020404" pitchFamily="49" charset="0"/>
              <a:buChar char="o"/>
            </a:pPr>
            <a:r>
              <a:rPr lang="en-US" sz="1500" dirty="0" err="1"/>
              <a:t>Phpfpmbeat</a:t>
            </a:r>
            <a:endParaRPr lang="en-US" sz="1500" dirty="0"/>
          </a:p>
          <a:p>
            <a:pPr>
              <a:buFont typeface="Courier New" panose="02070309020205020404" pitchFamily="49" charset="0"/>
              <a:buChar char="o"/>
            </a:pPr>
            <a:r>
              <a:rPr lang="en-US" sz="1500" dirty="0" err="1"/>
              <a:t>Pingbeat</a:t>
            </a:r>
            <a:endParaRPr lang="en-US" sz="1500" dirty="0"/>
          </a:p>
          <a:p>
            <a:pPr>
              <a:buFont typeface="Courier New" panose="02070309020205020404" pitchFamily="49" charset="0"/>
              <a:buChar char="o"/>
            </a:pPr>
            <a:r>
              <a:rPr lang="en-US" sz="1500" dirty="0" err="1"/>
              <a:t>Redisbeat</a:t>
            </a:r>
            <a:endParaRPr lang="en-US" sz="1500" dirty="0"/>
          </a:p>
          <a:p>
            <a:pPr>
              <a:buFont typeface="Courier New" panose="02070309020205020404" pitchFamily="49" charset="0"/>
              <a:buChar char="o"/>
            </a:pPr>
            <a:endParaRPr lang="en-US" sz="1500" dirty="0"/>
          </a:p>
          <a:p>
            <a:pPr>
              <a:buFont typeface="Courier New" panose="02070309020205020404" pitchFamily="49" charset="0"/>
              <a:buChar char="o"/>
            </a:pPr>
            <a:endParaRPr lang="en-US" sz="1500" dirty="0"/>
          </a:p>
          <a:p>
            <a:pPr>
              <a:buFont typeface="Courier New" panose="02070309020205020404" pitchFamily="49" charset="0"/>
              <a:buChar char="o"/>
            </a:pPr>
            <a:endParaRPr lang="en-US" sz="15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7542" y="2820402"/>
            <a:ext cx="1737617" cy="1737617"/>
          </a:xfrm>
          <a:prstGeom prst="rect">
            <a:avLst/>
          </a:prstGeom>
        </p:spPr>
      </p:pic>
      <p:pic>
        <p:nvPicPr>
          <p:cNvPr id="3083" name="Picture 11" descr="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118" y="365124"/>
            <a:ext cx="5591781" cy="27958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extLst>
              <p:ext uri="{D42A27DB-BD31-4B8C-83A1-F6EECF244321}">
                <p14:modId xmlns:p14="http://schemas.microsoft.com/office/powerpoint/2010/main" val="3754792355"/>
              </p:ext>
            </p:extLst>
          </p:nvPr>
        </p:nvGraphicFramePr>
        <p:xfrm>
          <a:off x="9595758" y="4332711"/>
          <a:ext cx="2144486" cy="2223123"/>
        </p:xfrm>
        <a:graphic>
          <a:graphicData uri="http://schemas.openxmlformats.org/presentationml/2006/ole">
            <mc:AlternateContent xmlns:mc="http://schemas.openxmlformats.org/markup-compatibility/2006">
              <mc:Choice xmlns:v="urn:schemas-microsoft-com:vml" Requires="v">
                <p:oleObj spid="_x0000_s55322" name="Image" r:id="rId6" imgW="6234840" imgH="6463440" progId="Photoshop.Image.13">
                  <p:embed/>
                </p:oleObj>
              </mc:Choice>
              <mc:Fallback>
                <p:oleObj name="Image" r:id="rId6" imgW="6234840" imgH="6463440" progId="Photoshop.Image.13">
                  <p:embed/>
                  <p:pic>
                    <p:nvPicPr>
                      <p:cNvPr id="9" name="Object 8"/>
                      <p:cNvPicPr/>
                      <p:nvPr/>
                    </p:nvPicPr>
                    <p:blipFill>
                      <a:blip r:embed="rId7"/>
                      <a:stretch>
                        <a:fillRect/>
                      </a:stretch>
                    </p:blipFill>
                    <p:spPr>
                      <a:xfrm>
                        <a:off x="9595758" y="4332711"/>
                        <a:ext cx="2144486" cy="2223123"/>
                      </a:xfrm>
                      <a:prstGeom prst="rect">
                        <a:avLst/>
                      </a:prstGeom>
                    </p:spPr>
                  </p:pic>
                </p:oleObj>
              </mc:Fallback>
            </mc:AlternateContent>
          </a:graphicData>
        </a:graphic>
      </p:graphicFrame>
    </p:spTree>
    <p:extLst>
      <p:ext uri="{BB962C8B-B14F-4D97-AF65-F5344CB8AC3E}">
        <p14:creationId xmlns:p14="http://schemas.microsoft.com/office/powerpoint/2010/main" val="1225848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https://pbs.twimg.com/media/CcKKFV3UAAEljfg.jpg:lar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3312" y="-45722"/>
            <a:ext cx="9204961" cy="69037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6808" y="6526527"/>
            <a:ext cx="5190839" cy="276999"/>
          </a:xfrm>
          <a:prstGeom prst="rect">
            <a:avLst/>
          </a:prstGeom>
        </p:spPr>
        <p:txBody>
          <a:bodyPr wrap="square">
            <a:spAutoFit/>
          </a:bodyPr>
          <a:lstStyle/>
          <a:p>
            <a:pPr algn="r"/>
            <a:r>
              <a:rPr lang="en-US" sz="1200" dirty="0"/>
              <a:t>http://</a:t>
            </a:r>
            <a:r>
              <a:rPr lang="en-US" sz="1200" dirty="0" err="1"/>
              <a:t>fbrnc.net</a:t>
            </a:r>
            <a:r>
              <a:rPr lang="en-US" sz="1200" dirty="0"/>
              <a:t>/blog/2016/03/continuous-load-testing</a:t>
            </a:r>
          </a:p>
        </p:txBody>
      </p:sp>
    </p:spTree>
    <p:extLst>
      <p:ext uri="{BB962C8B-B14F-4D97-AF65-F5344CB8AC3E}">
        <p14:creationId xmlns:p14="http://schemas.microsoft.com/office/powerpoint/2010/main" val="599325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Kibana</a:t>
            </a:r>
            <a:r>
              <a:rPr lang="en-US" dirty="0"/>
              <a:t> &amp; Other Visualizers</a:t>
            </a:r>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83973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Overview</a:t>
            </a:r>
          </a:p>
        </p:txBody>
      </p:sp>
      <p:sp>
        <p:nvSpPr>
          <p:cNvPr id="3" name="Content Placeholder 2"/>
          <p:cNvSpPr>
            <a:spLocks noGrp="1"/>
          </p:cNvSpPr>
          <p:nvPr>
            <p:ph idx="1"/>
          </p:nvPr>
        </p:nvSpPr>
        <p:spPr>
          <a:xfrm>
            <a:off x="2312750" y="2432938"/>
            <a:ext cx="7566499" cy="3972639"/>
          </a:xfrm>
        </p:spPr>
        <p:txBody>
          <a:bodyPr>
            <a:normAutofit/>
          </a:bodyPr>
          <a:lstStyle/>
          <a:p>
            <a:pPr marL="0" indent="0">
              <a:buNone/>
            </a:pPr>
            <a:r>
              <a:rPr lang="en-US" dirty="0" err="1"/>
              <a:t>Kibana</a:t>
            </a:r>
            <a:r>
              <a:rPr lang="en-US" dirty="0"/>
              <a:t> Interface has 4 Main sections:</a:t>
            </a:r>
          </a:p>
          <a:p>
            <a:pPr lvl="1"/>
            <a:r>
              <a:rPr lang="en-US" sz="1900" dirty="0"/>
              <a:t>Discover</a:t>
            </a:r>
          </a:p>
          <a:p>
            <a:pPr lvl="1"/>
            <a:r>
              <a:rPr lang="en-US" sz="1900" dirty="0"/>
              <a:t>Visualize</a:t>
            </a:r>
          </a:p>
          <a:p>
            <a:pPr lvl="1"/>
            <a:r>
              <a:rPr lang="en-US" sz="1900" dirty="0"/>
              <a:t>Dashboard</a:t>
            </a:r>
          </a:p>
          <a:p>
            <a:pPr lvl="1"/>
            <a:r>
              <a:rPr lang="en-US" sz="1900" dirty="0"/>
              <a:t>Settings</a:t>
            </a:r>
            <a:r>
              <a:rPr lang="en-US" dirty="0"/>
              <a:t/>
            </a:r>
            <a:br>
              <a:rPr lang="en-US" dirty="0"/>
            </a:br>
            <a:endParaRPr lang="en-US" dirty="0"/>
          </a:p>
          <a:p>
            <a:pPr marL="0" indent="0">
              <a:buNone/>
            </a:pPr>
            <a:r>
              <a:rPr lang="en-US" dirty="0"/>
              <a:t>Some sections have the following options:</a:t>
            </a:r>
          </a:p>
          <a:p>
            <a:r>
              <a:rPr lang="en-US" sz="1900" dirty="0"/>
              <a:t>Time Filter: Uses relative or absolute time ranges</a:t>
            </a:r>
          </a:p>
          <a:p>
            <a:r>
              <a:rPr lang="en-US" sz="1900" dirty="0"/>
              <a:t>Search Bar: Use this to search fields, entire messages. Its very powerful</a:t>
            </a:r>
          </a:p>
          <a:p>
            <a:r>
              <a:rPr lang="en-US" sz="1900" dirty="0"/>
              <a:t>Additional save/load tools based on search or visualization.</a:t>
            </a:r>
          </a:p>
          <a:p>
            <a:pPr lvl="1"/>
            <a:endParaRPr lang="en-US" dirty="0"/>
          </a:p>
          <a:p>
            <a:pPr lvl="1"/>
            <a:endParaRPr lang="en-US" dirty="0"/>
          </a:p>
          <a:p>
            <a:pPr marL="0"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45972220"/>
              </p:ext>
            </p:extLst>
          </p:nvPr>
        </p:nvGraphicFramePr>
        <p:xfrm>
          <a:off x="563879" y="1434902"/>
          <a:ext cx="11064240" cy="779798"/>
        </p:xfrm>
        <a:graphic>
          <a:graphicData uri="http://schemas.openxmlformats.org/presentationml/2006/ole">
            <mc:AlternateContent xmlns:mc="http://schemas.openxmlformats.org/markup-compatibility/2006">
              <mc:Choice xmlns:v="urn:schemas-microsoft-com:vml" Requires="v">
                <p:oleObj spid="_x0000_s25642" name="Image" r:id="rId4" imgW="16228440" imgH="1142640" progId="Photoshop.Image.13">
                  <p:embed/>
                </p:oleObj>
              </mc:Choice>
              <mc:Fallback>
                <p:oleObj name="Image" r:id="rId4" imgW="16228440" imgH="1142640" progId="Photoshop.Image.13">
                  <p:embed/>
                  <p:pic>
                    <p:nvPicPr>
                      <p:cNvPr id="0" name=""/>
                      <p:cNvPicPr/>
                      <p:nvPr/>
                    </p:nvPicPr>
                    <p:blipFill>
                      <a:blip r:embed="rId5"/>
                      <a:stretch>
                        <a:fillRect/>
                      </a:stretch>
                    </p:blipFill>
                    <p:spPr>
                      <a:xfrm>
                        <a:off x="563879" y="1434902"/>
                        <a:ext cx="11064240" cy="779798"/>
                      </a:xfrm>
                      <a:prstGeom prst="rect">
                        <a:avLst/>
                      </a:prstGeom>
                    </p:spPr>
                  </p:pic>
                </p:oleObj>
              </mc:Fallback>
            </mc:AlternateContent>
          </a:graphicData>
        </a:graphic>
      </p:graphicFrame>
    </p:spTree>
    <p:extLst>
      <p:ext uri="{BB962C8B-B14F-4D97-AF65-F5344CB8AC3E}">
        <p14:creationId xmlns:p14="http://schemas.microsoft.com/office/powerpoint/2010/main" val="419155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Search Syntax</a:t>
            </a:r>
          </a:p>
        </p:txBody>
      </p:sp>
      <p:sp>
        <p:nvSpPr>
          <p:cNvPr id="3" name="Content Placeholder 2"/>
          <p:cNvSpPr>
            <a:spLocks noGrp="1"/>
          </p:cNvSpPr>
          <p:nvPr>
            <p:ph idx="1"/>
          </p:nvPr>
        </p:nvSpPr>
        <p:spPr>
          <a:xfrm>
            <a:off x="2152650" y="1836993"/>
            <a:ext cx="7886700" cy="3263504"/>
          </a:xfrm>
        </p:spPr>
        <p:txBody>
          <a:bodyPr>
            <a:noAutofit/>
          </a:bodyPr>
          <a:lstStyle/>
          <a:p>
            <a:r>
              <a:rPr lang="en-US" sz="2400" dirty="0"/>
              <a:t>Search provides an easy way to select groups of messages. </a:t>
            </a:r>
          </a:p>
          <a:p>
            <a:r>
              <a:rPr lang="en-US" sz="2400" dirty="0"/>
              <a:t>Syntax allows for </a:t>
            </a:r>
            <a:r>
              <a:rPr lang="en-US" sz="2400" dirty="0" err="1"/>
              <a:t>b</a:t>
            </a:r>
            <a:r>
              <a:rPr lang="en-US" sz="2400" dirty="0" err="1" smtClean="0"/>
              <a:t>ooleans</a:t>
            </a:r>
            <a:r>
              <a:rPr lang="en-US" sz="2400" dirty="0" smtClean="0"/>
              <a:t>, </a:t>
            </a:r>
            <a:r>
              <a:rPr lang="en-US" sz="2400" dirty="0"/>
              <a:t>wildcards, field filtering, ranges, parentheses and of course quotes</a:t>
            </a:r>
          </a:p>
          <a:p>
            <a:r>
              <a:rPr lang="en-US" sz="2400" dirty="0"/>
              <a:t>https://www.elastic.co/guide/en/kibana/3.0/queries.html</a:t>
            </a:r>
          </a:p>
          <a:p>
            <a:r>
              <a:rPr lang="en-US" sz="2400" dirty="0"/>
              <a:t>This just exposes Lucene Query Parser Syntax</a:t>
            </a:r>
          </a:p>
          <a:p>
            <a:pPr marL="0" indent="0">
              <a:buNone/>
            </a:pPr>
            <a:endParaRPr lang="en-US" sz="3200" dirty="0"/>
          </a:p>
          <a:p>
            <a:pPr marL="0" indent="0">
              <a:buNone/>
            </a:pPr>
            <a:r>
              <a:rPr lang="en-US" sz="3200" dirty="0"/>
              <a:t>Example:</a:t>
            </a:r>
          </a:p>
          <a:p>
            <a:pPr marL="0" indent="0">
              <a:buNone/>
            </a:pPr>
            <a:r>
              <a:rPr lang="en-US" sz="1400" dirty="0">
                <a:latin typeface="Lucida Console" panose="020B0609040504020204" pitchFamily="49" charset="0"/>
              </a:rPr>
              <a:t>type:“</a:t>
            </a:r>
            <a:r>
              <a:rPr lang="en-US" sz="1400" dirty="0" err="1">
                <a:latin typeface="Lucida Console" panose="020B0609040504020204" pitchFamily="49" charset="0"/>
              </a:rPr>
              <a:t>nginx</a:t>
            </a:r>
            <a:r>
              <a:rPr lang="en-US" sz="1400" dirty="0">
                <a:latin typeface="Lucida Console" panose="020B0609040504020204" pitchFamily="49" charset="0"/>
              </a:rPr>
              <a:t>-access” AND </a:t>
            </a:r>
            <a:r>
              <a:rPr lang="en-US" sz="1400" dirty="0" err="1">
                <a:latin typeface="Lucida Console" panose="020B0609040504020204" pitchFamily="49" charset="0"/>
              </a:rPr>
              <a:t>agent:“chrome</a:t>
            </a:r>
            <a:r>
              <a:rPr lang="en-US" sz="1400" dirty="0">
                <a:latin typeface="Lucida Console" panose="020B0609040504020204" pitchFamily="49" charset="0"/>
              </a:rPr>
              <a:t>”</a:t>
            </a:r>
          </a:p>
        </p:txBody>
      </p:sp>
    </p:spTree>
    <p:extLst>
      <p:ext uri="{BB962C8B-B14F-4D97-AF65-F5344CB8AC3E}">
        <p14:creationId xmlns:p14="http://schemas.microsoft.com/office/powerpoint/2010/main" val="3609708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Elasticsearch</a:t>
            </a:r>
            <a:endParaRPr lang="en-US" dirty="0"/>
          </a:p>
        </p:txBody>
      </p:sp>
      <p:sp>
        <p:nvSpPr>
          <p:cNvPr id="3" name="Content Placeholder 2"/>
          <p:cNvSpPr>
            <a:spLocks noGrp="1"/>
          </p:cNvSpPr>
          <p:nvPr>
            <p:ph sz="half" idx="1"/>
          </p:nvPr>
        </p:nvSpPr>
        <p:spPr>
          <a:xfrm>
            <a:off x="838200" y="1623966"/>
            <a:ext cx="5200650" cy="3263504"/>
          </a:xfrm>
        </p:spPr>
        <p:txBody>
          <a:bodyPr>
            <a:noAutofit/>
          </a:bodyPr>
          <a:lstStyle/>
          <a:p>
            <a:pPr marL="0" indent="0">
              <a:buNone/>
            </a:pPr>
            <a:r>
              <a:rPr lang="en-US" dirty="0"/>
              <a:t>Query Parser Syntax</a:t>
            </a:r>
          </a:p>
          <a:p>
            <a:endParaRPr lang="en-US" sz="2000" dirty="0"/>
          </a:p>
          <a:p>
            <a:r>
              <a:rPr lang="en-US" sz="2000" dirty="0"/>
              <a:t>SOLR and </a:t>
            </a:r>
            <a:r>
              <a:rPr lang="en-US" sz="2000" dirty="0" err="1"/>
              <a:t>Elasticsearch</a:t>
            </a:r>
            <a:r>
              <a:rPr lang="en-US" sz="2000" dirty="0"/>
              <a:t> both use this</a:t>
            </a:r>
          </a:p>
          <a:p>
            <a:r>
              <a:rPr lang="en-US" sz="2000" dirty="0"/>
              <a:t>Terms are the basic units, single terms and phrase.</a:t>
            </a:r>
          </a:p>
          <a:p>
            <a:r>
              <a:rPr lang="en-US" sz="2000" dirty="0"/>
              <a:t>Queries are broken down into terms and phrases, these can be combined with Boolean operators.</a:t>
            </a:r>
          </a:p>
          <a:p>
            <a:r>
              <a:rPr lang="en-US" sz="2000" dirty="0"/>
              <a:t>Supports fielded data</a:t>
            </a:r>
          </a:p>
          <a:p>
            <a:r>
              <a:rPr lang="en-US" sz="2000" dirty="0"/>
              <a:t>Grouping of terms or fields</a:t>
            </a:r>
          </a:p>
          <a:p>
            <a:endParaRPr lang="en-US" sz="2000" dirty="0"/>
          </a:p>
          <a:p>
            <a:endParaRPr lang="en-US" sz="2000" dirty="0"/>
          </a:p>
        </p:txBody>
      </p:sp>
      <p:sp>
        <p:nvSpPr>
          <p:cNvPr id="6" name="Content Placeholder 5"/>
          <p:cNvSpPr>
            <a:spLocks noGrp="1"/>
          </p:cNvSpPr>
          <p:nvPr>
            <p:ph sz="half" idx="2"/>
          </p:nvPr>
        </p:nvSpPr>
        <p:spPr>
          <a:xfrm>
            <a:off x="6096001" y="1588801"/>
            <a:ext cx="4998719" cy="3263504"/>
          </a:xfrm>
        </p:spPr>
        <p:txBody>
          <a:bodyPr>
            <a:noAutofit/>
          </a:bodyPr>
          <a:lstStyle/>
          <a:p>
            <a:endParaRPr lang="en-US" sz="3200" dirty="0"/>
          </a:p>
          <a:p>
            <a:endParaRPr lang="en-US" sz="2000" dirty="0"/>
          </a:p>
          <a:p>
            <a:r>
              <a:rPr lang="en-US" sz="2000" dirty="0"/>
              <a:t>Wildcard searches using the ? Or * globs.</a:t>
            </a:r>
          </a:p>
          <a:p>
            <a:r>
              <a:rPr lang="en-US" sz="2000" dirty="0"/>
              <a:t>Supports advanced searches</a:t>
            </a:r>
          </a:p>
          <a:p>
            <a:pPr lvl="1"/>
            <a:r>
              <a:rPr lang="en-US" sz="2000" dirty="0"/>
              <a:t>Fuzzy Searches</a:t>
            </a:r>
          </a:p>
          <a:p>
            <a:pPr lvl="1"/>
            <a:r>
              <a:rPr lang="en-US" sz="2000" dirty="0"/>
              <a:t>Proximity Searches</a:t>
            </a:r>
          </a:p>
          <a:p>
            <a:pPr lvl="1"/>
            <a:r>
              <a:rPr lang="en-US" sz="2000" dirty="0"/>
              <a:t>Range Searches</a:t>
            </a:r>
          </a:p>
          <a:p>
            <a:pPr lvl="1"/>
            <a:r>
              <a:rPr lang="en-US" sz="2000" dirty="0"/>
              <a:t>Term Boosting</a:t>
            </a:r>
          </a:p>
          <a:p>
            <a:endParaRPr lang="en-US" sz="2000" dirty="0"/>
          </a:p>
        </p:txBody>
      </p:sp>
      <p:sp>
        <p:nvSpPr>
          <p:cNvPr id="5" name="Rectangle 4"/>
          <p:cNvSpPr/>
          <p:nvPr/>
        </p:nvSpPr>
        <p:spPr>
          <a:xfrm>
            <a:off x="4434404" y="6367166"/>
            <a:ext cx="8352851" cy="369332"/>
          </a:xfrm>
          <a:prstGeom prst="rect">
            <a:avLst/>
          </a:prstGeom>
        </p:spPr>
        <p:txBody>
          <a:bodyPr wrap="square">
            <a:spAutoFit/>
          </a:bodyPr>
          <a:lstStyle/>
          <a:p>
            <a:r>
              <a:rPr lang="en-US" dirty="0"/>
              <a:t>https://lucene.apache.org/core/2_9_4/queryparsersyntax.html</a:t>
            </a:r>
          </a:p>
        </p:txBody>
      </p:sp>
      <p:sp>
        <p:nvSpPr>
          <p:cNvPr id="4" name="Rectangle 3"/>
          <p:cNvSpPr/>
          <p:nvPr/>
        </p:nvSpPr>
        <p:spPr>
          <a:xfrm>
            <a:off x="2196194" y="603611"/>
            <a:ext cx="2431733" cy="598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2" descr="https://media.licdn.com/mpr/mpr/shrinknp_800_800/AAEAAQAAAAAAAATBAAAAJGE5OGM5NWIwLWNlNGMtNGM5Zi05MzVmLWY0NGNiM2VkYzE2Y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672423"/>
            <a:ext cx="3143251" cy="57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874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Discover</a:t>
            </a:r>
          </a:p>
        </p:txBody>
      </p:sp>
      <p:sp>
        <p:nvSpPr>
          <p:cNvPr id="3" name="Content Placeholder 2"/>
          <p:cNvSpPr>
            <a:spLocks noGrp="1"/>
          </p:cNvSpPr>
          <p:nvPr>
            <p:ph idx="1"/>
          </p:nvPr>
        </p:nvSpPr>
        <p:spPr>
          <a:xfrm>
            <a:off x="2152651" y="1526008"/>
            <a:ext cx="8901113" cy="2588793"/>
          </a:xfrm>
        </p:spPr>
        <p:txBody>
          <a:bodyPr>
            <a:normAutofit/>
          </a:bodyPr>
          <a:lstStyle/>
          <a:p>
            <a:endParaRPr 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2895603424"/>
              </p:ext>
            </p:extLst>
          </p:nvPr>
        </p:nvGraphicFramePr>
        <p:xfrm>
          <a:off x="1121664" y="1303806"/>
          <a:ext cx="9753600" cy="5402580"/>
        </p:xfrm>
        <a:graphic>
          <a:graphicData uri="http://schemas.openxmlformats.org/presentationml/2006/ole">
            <mc:AlternateContent xmlns:mc="http://schemas.openxmlformats.org/markup-compatibility/2006">
              <mc:Choice xmlns:v="urn:schemas-microsoft-com:vml" Requires="v">
                <p:oleObj spid="_x0000_s37933" name="Image" r:id="rId4" imgW="20291760" imgH="11237760" progId="Photoshop.Image.13">
                  <p:embed/>
                </p:oleObj>
              </mc:Choice>
              <mc:Fallback>
                <p:oleObj name="Image" r:id="rId4" imgW="20291760" imgH="11237760" progId="Photoshop.Image.13">
                  <p:embed/>
                  <p:pic>
                    <p:nvPicPr>
                      <p:cNvPr id="0" name=""/>
                      <p:cNvPicPr/>
                      <p:nvPr/>
                    </p:nvPicPr>
                    <p:blipFill>
                      <a:blip r:embed="rId5"/>
                      <a:stretch>
                        <a:fillRect/>
                      </a:stretch>
                    </p:blipFill>
                    <p:spPr>
                      <a:xfrm>
                        <a:off x="1121664" y="1303806"/>
                        <a:ext cx="9753600" cy="5402580"/>
                      </a:xfrm>
                      <a:prstGeom prst="rect">
                        <a:avLst/>
                      </a:prstGeom>
                    </p:spPr>
                  </p:pic>
                </p:oleObj>
              </mc:Fallback>
            </mc:AlternateContent>
          </a:graphicData>
        </a:graphic>
      </p:graphicFrame>
    </p:spTree>
    <p:extLst>
      <p:ext uri="{BB962C8B-B14F-4D97-AF65-F5344CB8AC3E}">
        <p14:creationId xmlns:p14="http://schemas.microsoft.com/office/powerpoint/2010/main" val="3112769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Visualize</a:t>
            </a:r>
          </a:p>
        </p:txBody>
      </p:sp>
      <p:sp>
        <p:nvSpPr>
          <p:cNvPr id="5" name="Content Placeholder 3"/>
          <p:cNvSpPr>
            <a:spLocks noGrp="1"/>
          </p:cNvSpPr>
          <p:nvPr>
            <p:ph idx="1"/>
          </p:nvPr>
        </p:nvSpPr>
        <p:spPr>
          <a:xfrm>
            <a:off x="5227320" y="365125"/>
            <a:ext cx="6126480" cy="3576779"/>
          </a:xfrm>
        </p:spPr>
        <p:txBody>
          <a:bodyPr>
            <a:normAutofit/>
          </a:bodyPr>
          <a:lstStyle/>
          <a:p>
            <a:r>
              <a:rPr lang="en-US" sz="2000" dirty="0"/>
              <a:t>These are widgets that can be used on the dashboards</a:t>
            </a:r>
          </a:p>
          <a:p>
            <a:r>
              <a:rPr lang="en-US" sz="2000" dirty="0"/>
              <a:t>Based on the </a:t>
            </a:r>
            <a:r>
              <a:rPr lang="en-US" sz="2000" dirty="0" err="1"/>
              <a:t>fieldsets</a:t>
            </a:r>
            <a:r>
              <a:rPr lang="en-US" sz="2000" dirty="0"/>
              <a:t> in your index</a:t>
            </a:r>
          </a:p>
          <a:p>
            <a:r>
              <a:rPr lang="en-US" sz="2000" dirty="0"/>
              <a:t>Complex subject, details are outside of the scope of this presentation.</a:t>
            </a:r>
          </a:p>
        </p:txBody>
      </p:sp>
      <p:graphicFrame>
        <p:nvGraphicFramePr>
          <p:cNvPr id="4" name="Object 3"/>
          <p:cNvGraphicFramePr>
            <a:graphicFrameLocks noChangeAspect="1"/>
          </p:cNvGraphicFramePr>
          <p:nvPr>
            <p:extLst>
              <p:ext uri="{D42A27DB-BD31-4B8C-83A1-F6EECF244321}">
                <p14:modId xmlns:p14="http://schemas.microsoft.com/office/powerpoint/2010/main" val="3408417482"/>
              </p:ext>
            </p:extLst>
          </p:nvPr>
        </p:nvGraphicFramePr>
        <p:xfrm>
          <a:off x="2512615" y="1890432"/>
          <a:ext cx="7166770" cy="4644403"/>
        </p:xfrm>
        <a:graphic>
          <a:graphicData uri="http://schemas.openxmlformats.org/presentationml/2006/ole">
            <mc:AlternateContent xmlns:mc="http://schemas.openxmlformats.org/markup-compatibility/2006">
              <mc:Choice xmlns:v="urn:schemas-microsoft-com:vml" Requires="v">
                <p:oleObj spid="_x0000_s38954" name="Image" r:id="rId3" imgW="15047280" imgH="9752040" progId="Photoshop.Image.13">
                  <p:embed/>
                </p:oleObj>
              </mc:Choice>
              <mc:Fallback>
                <p:oleObj name="Image" r:id="rId3" imgW="15047280" imgH="9752040" progId="Photoshop.Image.13">
                  <p:embed/>
                  <p:pic>
                    <p:nvPicPr>
                      <p:cNvPr id="0" name=""/>
                      <p:cNvPicPr/>
                      <p:nvPr/>
                    </p:nvPicPr>
                    <p:blipFill>
                      <a:blip r:embed="rId4"/>
                      <a:stretch>
                        <a:fillRect/>
                      </a:stretch>
                    </p:blipFill>
                    <p:spPr>
                      <a:xfrm>
                        <a:off x="2512615" y="1890432"/>
                        <a:ext cx="7166770" cy="4644403"/>
                      </a:xfrm>
                      <a:prstGeom prst="rect">
                        <a:avLst/>
                      </a:prstGeom>
                    </p:spPr>
                  </p:pic>
                </p:oleObj>
              </mc:Fallback>
            </mc:AlternateContent>
          </a:graphicData>
        </a:graphic>
      </p:graphicFrame>
      <p:sp>
        <p:nvSpPr>
          <p:cNvPr id="6" name="Rectangle 5"/>
          <p:cNvSpPr/>
          <p:nvPr/>
        </p:nvSpPr>
        <p:spPr>
          <a:xfrm>
            <a:off x="7001161" y="6534835"/>
            <a:ext cx="5190839" cy="323165"/>
          </a:xfrm>
          <a:prstGeom prst="rect">
            <a:avLst/>
          </a:prstGeom>
        </p:spPr>
        <p:txBody>
          <a:bodyPr wrap="square">
            <a:spAutoFit/>
          </a:bodyPr>
          <a:lstStyle/>
          <a:p>
            <a:r>
              <a:rPr lang="en-US" sz="1500" dirty="0"/>
              <a:t>https://www.elastic.co/guide/en/kibana/current/visualize.html</a:t>
            </a:r>
          </a:p>
        </p:txBody>
      </p:sp>
    </p:spTree>
    <p:extLst>
      <p:ext uri="{BB962C8B-B14F-4D97-AF65-F5344CB8AC3E}">
        <p14:creationId xmlns:p14="http://schemas.microsoft.com/office/powerpoint/2010/main" val="477876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Kibana</a:t>
            </a:r>
            <a:r>
              <a:rPr lang="en-US" dirty="0"/>
              <a:t> Dashboard</a:t>
            </a:r>
          </a:p>
        </p:txBody>
      </p:sp>
      <p:sp>
        <p:nvSpPr>
          <p:cNvPr id="4" name="Content Placeholder 3"/>
          <p:cNvSpPr>
            <a:spLocks noGrp="1"/>
          </p:cNvSpPr>
          <p:nvPr>
            <p:ph idx="1"/>
          </p:nvPr>
        </p:nvSpPr>
        <p:spPr>
          <a:xfrm>
            <a:off x="5432298" y="365125"/>
            <a:ext cx="8625568" cy="1643063"/>
          </a:xfrm>
        </p:spPr>
        <p:txBody>
          <a:bodyPr>
            <a:normAutofit/>
          </a:bodyPr>
          <a:lstStyle/>
          <a:p>
            <a:r>
              <a:rPr lang="en-US" sz="2000" dirty="0"/>
              <a:t>Built from visualizations and searches</a:t>
            </a:r>
          </a:p>
          <a:p>
            <a:r>
              <a:rPr lang="en-US" sz="2000" dirty="0"/>
              <a:t>Can be filtered with time or search bar</a:t>
            </a:r>
          </a:p>
          <a:p>
            <a:r>
              <a:rPr lang="en-US" sz="2000" dirty="0"/>
              <a:t>Easy to use, adequate tools to create nice dashboards</a:t>
            </a:r>
          </a:p>
          <a:p>
            <a:r>
              <a:rPr lang="en-US" sz="2000" dirty="0"/>
              <a:t>Requires a good visualizations, start there first.</a:t>
            </a:r>
          </a:p>
        </p:txBody>
      </p:sp>
      <p:graphicFrame>
        <p:nvGraphicFramePr>
          <p:cNvPr id="5" name="Object 4"/>
          <p:cNvGraphicFramePr>
            <a:graphicFrameLocks noChangeAspect="1"/>
          </p:cNvGraphicFramePr>
          <p:nvPr>
            <p:extLst>
              <p:ext uri="{D42A27DB-BD31-4B8C-83A1-F6EECF244321}">
                <p14:modId xmlns:p14="http://schemas.microsoft.com/office/powerpoint/2010/main" val="238818255"/>
              </p:ext>
            </p:extLst>
          </p:nvPr>
        </p:nvGraphicFramePr>
        <p:xfrm>
          <a:off x="838200" y="2008188"/>
          <a:ext cx="10240184" cy="4569756"/>
        </p:xfrm>
        <a:graphic>
          <a:graphicData uri="http://schemas.openxmlformats.org/presentationml/2006/ole">
            <mc:AlternateContent xmlns:mc="http://schemas.openxmlformats.org/markup-compatibility/2006">
              <mc:Choice xmlns:v="urn:schemas-microsoft-com:vml" Requires="v">
                <p:oleObj spid="_x0000_s39977" name="Image" r:id="rId3" imgW="20114280" imgH="8977680" progId="Photoshop.Image.13">
                  <p:embed/>
                </p:oleObj>
              </mc:Choice>
              <mc:Fallback>
                <p:oleObj name="Image" r:id="rId3" imgW="20114280" imgH="8977680" progId="Photoshop.Image.13">
                  <p:embed/>
                  <p:pic>
                    <p:nvPicPr>
                      <p:cNvPr id="0" name=""/>
                      <p:cNvPicPr/>
                      <p:nvPr/>
                    </p:nvPicPr>
                    <p:blipFill>
                      <a:blip r:embed="rId4"/>
                      <a:stretch>
                        <a:fillRect/>
                      </a:stretch>
                    </p:blipFill>
                    <p:spPr>
                      <a:xfrm>
                        <a:off x="838200" y="2008188"/>
                        <a:ext cx="10240184" cy="4569756"/>
                      </a:xfrm>
                      <a:prstGeom prst="rect">
                        <a:avLst/>
                      </a:prstGeom>
                    </p:spPr>
                  </p:pic>
                </p:oleObj>
              </mc:Fallback>
            </mc:AlternateContent>
          </a:graphicData>
        </a:graphic>
      </p:graphicFrame>
    </p:spTree>
    <p:extLst>
      <p:ext uri="{BB962C8B-B14F-4D97-AF65-F5344CB8AC3E}">
        <p14:creationId xmlns:p14="http://schemas.microsoft.com/office/powerpoint/2010/main" val="3640752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837980" y="3670059"/>
            <a:ext cx="393234" cy="160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p:txBody>
          <a:bodyPr/>
          <a:lstStyle/>
          <a:p>
            <a:r>
              <a:rPr lang="en-US" dirty="0"/>
              <a:t>ELK Overview</a:t>
            </a:r>
          </a:p>
        </p:txBody>
      </p:sp>
      <p:sp>
        <p:nvSpPr>
          <p:cNvPr id="3" name="Content Placeholder 2"/>
          <p:cNvSpPr>
            <a:spLocks noGrp="1"/>
          </p:cNvSpPr>
          <p:nvPr>
            <p:ph idx="1"/>
          </p:nvPr>
        </p:nvSpPr>
        <p:spPr>
          <a:xfrm>
            <a:off x="994669" y="1683207"/>
            <a:ext cx="6695528" cy="3718996"/>
          </a:xfrm>
        </p:spPr>
        <p:txBody>
          <a:bodyPr>
            <a:normAutofit/>
          </a:bodyPr>
          <a:lstStyle/>
          <a:p>
            <a:r>
              <a:rPr lang="en-US" sz="3200" dirty="0" err="1"/>
              <a:t>Elasticsearch</a:t>
            </a:r>
            <a:r>
              <a:rPr lang="en-US" sz="3200" dirty="0"/>
              <a:t>: NoSQL DB Storage</a:t>
            </a:r>
          </a:p>
          <a:p>
            <a:r>
              <a:rPr lang="en-US" sz="3200" dirty="0" err="1"/>
              <a:t>Logstash</a:t>
            </a:r>
            <a:r>
              <a:rPr lang="en-US" sz="3200" dirty="0"/>
              <a:t>: Data Collection &amp; Digestion</a:t>
            </a:r>
          </a:p>
          <a:p>
            <a:r>
              <a:rPr lang="en-US" sz="3200" dirty="0" err="1"/>
              <a:t>Kibana</a:t>
            </a:r>
            <a:r>
              <a:rPr lang="en-US" sz="3200" dirty="0"/>
              <a:t>: Visualization standard.</a:t>
            </a:r>
          </a:p>
          <a:p>
            <a:pPr marL="0" indent="0">
              <a:buNone/>
            </a:pPr>
            <a:endParaRPr lang="en-US" sz="3600" dirty="0"/>
          </a:p>
        </p:txBody>
      </p:sp>
      <p:graphicFrame>
        <p:nvGraphicFramePr>
          <p:cNvPr id="6" name="Object 5"/>
          <p:cNvGraphicFramePr>
            <a:graphicFrameLocks noChangeAspect="1"/>
          </p:cNvGraphicFramePr>
          <p:nvPr>
            <p:extLst>
              <p:ext uri="{D42A27DB-BD31-4B8C-83A1-F6EECF244321}">
                <p14:modId xmlns:p14="http://schemas.microsoft.com/office/powerpoint/2010/main" val="3779219062"/>
              </p:ext>
            </p:extLst>
          </p:nvPr>
        </p:nvGraphicFramePr>
        <p:xfrm>
          <a:off x="913930" y="1802937"/>
          <a:ext cx="318620" cy="349898"/>
        </p:xfrm>
        <a:graphic>
          <a:graphicData uri="http://schemas.openxmlformats.org/presentationml/2006/ole">
            <mc:AlternateContent xmlns:mc="http://schemas.openxmlformats.org/markup-compatibility/2006">
              <mc:Choice xmlns:v="urn:schemas-microsoft-com:vml" Requires="v">
                <p:oleObj spid="_x0000_s4399" name="Image" r:id="rId4" imgW="5028480" imgH="5523480" progId="Photoshop.Image.13">
                  <p:embed/>
                </p:oleObj>
              </mc:Choice>
              <mc:Fallback>
                <p:oleObj name="Image" r:id="rId4" imgW="5028480" imgH="5523480" progId="Photoshop.Image.13">
                  <p:embed/>
                  <p:pic>
                    <p:nvPicPr>
                      <p:cNvPr id="0" name=""/>
                      <p:cNvPicPr/>
                      <p:nvPr/>
                    </p:nvPicPr>
                    <p:blipFill>
                      <a:blip r:embed="rId5"/>
                      <a:stretch>
                        <a:fillRect/>
                      </a:stretch>
                    </p:blipFill>
                    <p:spPr>
                      <a:xfrm>
                        <a:off x="913930" y="1802937"/>
                        <a:ext cx="318620" cy="34989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92209827"/>
              </p:ext>
            </p:extLst>
          </p:nvPr>
        </p:nvGraphicFramePr>
        <p:xfrm>
          <a:off x="913930" y="2341984"/>
          <a:ext cx="310826" cy="391817"/>
        </p:xfrm>
        <a:graphic>
          <a:graphicData uri="http://schemas.openxmlformats.org/presentationml/2006/ole">
            <mc:AlternateContent xmlns:mc="http://schemas.openxmlformats.org/markup-compatibility/2006">
              <mc:Choice xmlns:v="urn:schemas-microsoft-com:vml" Requires="v">
                <p:oleObj spid="_x0000_s4400" name="Image" r:id="rId6" imgW="5257080" imgH="6628320" progId="Photoshop.Image.13">
                  <p:embed/>
                </p:oleObj>
              </mc:Choice>
              <mc:Fallback>
                <p:oleObj name="Image" r:id="rId6" imgW="5257080" imgH="6628320" progId="Photoshop.Image.13">
                  <p:embed/>
                  <p:pic>
                    <p:nvPicPr>
                      <p:cNvPr id="0" name=""/>
                      <p:cNvPicPr/>
                      <p:nvPr/>
                    </p:nvPicPr>
                    <p:blipFill>
                      <a:blip r:embed="rId7"/>
                      <a:stretch>
                        <a:fillRect/>
                      </a:stretch>
                    </p:blipFill>
                    <p:spPr>
                      <a:xfrm>
                        <a:off x="913930" y="2341984"/>
                        <a:ext cx="310826" cy="39181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3902554"/>
              </p:ext>
            </p:extLst>
          </p:nvPr>
        </p:nvGraphicFramePr>
        <p:xfrm>
          <a:off x="838200" y="2903002"/>
          <a:ext cx="462287" cy="411503"/>
        </p:xfrm>
        <a:graphic>
          <a:graphicData uri="http://schemas.openxmlformats.org/presentationml/2006/ole">
            <mc:AlternateContent xmlns:mc="http://schemas.openxmlformats.org/markup-compatibility/2006">
              <mc:Choice xmlns:v="urn:schemas-microsoft-com:vml" Requires="v">
                <p:oleObj spid="_x0000_s4401" name="Image" r:id="rId8" imgW="4494960" imgH="3999960" progId="Photoshop.Image.13">
                  <p:embed/>
                </p:oleObj>
              </mc:Choice>
              <mc:Fallback>
                <p:oleObj name="Image" r:id="rId8" imgW="4494960" imgH="3999960" progId="Photoshop.Image.13">
                  <p:embed/>
                  <p:pic>
                    <p:nvPicPr>
                      <p:cNvPr id="0" name=""/>
                      <p:cNvPicPr/>
                      <p:nvPr/>
                    </p:nvPicPr>
                    <p:blipFill>
                      <a:blip r:embed="rId9"/>
                      <a:stretch>
                        <a:fillRect/>
                      </a:stretch>
                    </p:blipFill>
                    <p:spPr>
                      <a:xfrm>
                        <a:off x="838200" y="2903002"/>
                        <a:ext cx="462287" cy="411503"/>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1211278"/>
              </p:ext>
            </p:extLst>
          </p:nvPr>
        </p:nvGraphicFramePr>
        <p:xfrm>
          <a:off x="1115074" y="3421416"/>
          <a:ext cx="9961853" cy="2865317"/>
        </p:xfrm>
        <a:graphic>
          <a:graphicData uri="http://schemas.openxmlformats.org/presentationml/2006/ole">
            <mc:AlternateContent xmlns:mc="http://schemas.openxmlformats.org/markup-compatibility/2006">
              <mc:Choice xmlns:v="urn:schemas-microsoft-com:vml" Requires="v">
                <p:oleObj spid="_x0000_s4402" name="Image" r:id="rId10" imgW="12317400" imgH="3542760" progId="Photoshop.Image.15">
                  <p:embed/>
                </p:oleObj>
              </mc:Choice>
              <mc:Fallback>
                <p:oleObj name="Image" r:id="rId10" imgW="12317400" imgH="3542760" progId="Photoshop.Image.15">
                  <p:embed/>
                  <p:pic>
                    <p:nvPicPr>
                      <p:cNvPr id="4" name="Object 3"/>
                      <p:cNvPicPr/>
                      <p:nvPr/>
                    </p:nvPicPr>
                    <p:blipFill>
                      <a:blip r:embed="rId11"/>
                      <a:stretch>
                        <a:fillRect/>
                      </a:stretch>
                    </p:blipFill>
                    <p:spPr>
                      <a:xfrm>
                        <a:off x="1115074" y="3421416"/>
                        <a:ext cx="9961853" cy="2865317"/>
                      </a:xfrm>
                      <a:prstGeom prst="rect">
                        <a:avLst/>
                      </a:prstGeom>
                    </p:spPr>
                  </p:pic>
                </p:oleObj>
              </mc:Fallback>
            </mc:AlternateContent>
          </a:graphicData>
        </a:graphic>
      </p:graphicFrame>
      <p:sp>
        <p:nvSpPr>
          <p:cNvPr id="15" name="Rectangle 14"/>
          <p:cNvSpPr/>
          <p:nvPr/>
        </p:nvSpPr>
        <p:spPr>
          <a:xfrm>
            <a:off x="2408677" y="6286733"/>
            <a:ext cx="7108046" cy="253916"/>
          </a:xfrm>
          <a:prstGeom prst="rect">
            <a:avLst/>
          </a:prstGeom>
        </p:spPr>
        <p:txBody>
          <a:bodyPr wrap="square">
            <a:spAutoFit/>
          </a:bodyPr>
          <a:lstStyle/>
          <a:p>
            <a:pPr algn="r"/>
            <a:r>
              <a:rPr lang="en-US" sz="1050" dirty="0"/>
              <a:t>https://www.digitalocean.com/community/tutorials/how-to-install-elasticsearch-logstash-and-kibana-elk-stack-on-centos-7</a:t>
            </a:r>
          </a:p>
        </p:txBody>
      </p:sp>
      <p:sp>
        <p:nvSpPr>
          <p:cNvPr id="4" name="Oval 3"/>
          <p:cNvSpPr/>
          <p:nvPr/>
        </p:nvSpPr>
        <p:spPr>
          <a:xfrm>
            <a:off x="4901272" y="4315969"/>
            <a:ext cx="3718471" cy="1086234"/>
          </a:xfrm>
          <a:prstGeom prst="ellipse">
            <a:avLst/>
          </a:prstGeom>
          <a:solidFill>
            <a:schemeClr val="accent4">
              <a:lumMod val="60000"/>
              <a:lumOff val="40000"/>
              <a:alpha val="14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bwMode="auto">
          <a:xfrm>
            <a:off x="8619743" y="819517"/>
            <a:ext cx="2889503" cy="147732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vert="horz" wrap="squar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kern="0" dirty="0">
                <a:solidFill>
                  <a:schemeClr val="tx1"/>
                </a:solidFill>
                <a:latin typeface="+mj-lt"/>
                <a:ea typeface="+mj-ea"/>
                <a:cs typeface="+mj-cs"/>
              </a:rPr>
              <a:t>Stack Components by Type</a:t>
            </a:r>
          </a:p>
          <a:p>
            <a:pPr marL="742950" lvl="1" indent="-285750" fontAlgn="base">
              <a:spcBef>
                <a:spcPct val="0"/>
              </a:spcBef>
              <a:spcAft>
                <a:spcPct val="0"/>
              </a:spcAft>
              <a:buFont typeface="Arial" panose="020B0604020202020204" pitchFamily="34" charset="0"/>
              <a:buChar char="•"/>
            </a:pPr>
            <a:r>
              <a:rPr kumimoji="0" lang="en-US" b="0" i="0" u="none" strike="noStrike" kern="0" cap="none" spc="0" normalizeH="0" baseline="0" noProof="0" dirty="0">
                <a:ln>
                  <a:noFill/>
                </a:ln>
                <a:solidFill>
                  <a:schemeClr val="tx1"/>
                </a:solidFill>
                <a:effectLst/>
                <a:uLnTx/>
                <a:uFillTx/>
                <a:latin typeface="+mj-lt"/>
                <a:ea typeface="+mj-ea"/>
                <a:cs typeface="+mj-cs"/>
              </a:rPr>
              <a:t>Shippers</a:t>
            </a:r>
          </a:p>
          <a:p>
            <a:pPr marL="742950" lvl="1" indent="-285750" fontAlgn="base">
              <a:spcBef>
                <a:spcPct val="0"/>
              </a:spcBef>
              <a:spcAft>
                <a:spcPct val="0"/>
              </a:spcAft>
              <a:buFont typeface="Arial" panose="020B0604020202020204" pitchFamily="34" charset="0"/>
              <a:buChar char="•"/>
            </a:pPr>
            <a:r>
              <a:rPr lang="en-US" kern="0" dirty="0">
                <a:solidFill>
                  <a:schemeClr val="tx1"/>
                </a:solidFill>
                <a:latin typeface="+mj-lt"/>
                <a:ea typeface="+mj-ea"/>
                <a:cs typeface="+mj-cs"/>
              </a:rPr>
              <a:t>Brokers</a:t>
            </a:r>
          </a:p>
          <a:p>
            <a:pPr marL="742950" lvl="1" indent="-285750" fontAlgn="base">
              <a:spcBef>
                <a:spcPct val="0"/>
              </a:spcBef>
              <a:spcAft>
                <a:spcPct val="0"/>
              </a:spcAft>
              <a:buFont typeface="Arial" panose="020B0604020202020204" pitchFamily="34" charset="0"/>
              <a:buChar char="•"/>
            </a:pPr>
            <a:r>
              <a:rPr kumimoji="0" lang="en-US" b="0" i="0" u="none" strike="noStrike" kern="0" cap="none" spc="0" normalizeH="0" baseline="0" noProof="0" dirty="0">
                <a:ln>
                  <a:noFill/>
                </a:ln>
                <a:solidFill>
                  <a:schemeClr val="tx1"/>
                </a:solidFill>
                <a:effectLst/>
                <a:uLnTx/>
                <a:uFillTx/>
                <a:latin typeface="+mj-lt"/>
                <a:ea typeface="+mj-ea"/>
                <a:cs typeface="+mj-cs"/>
              </a:rPr>
              <a:t>Storage / Processing</a:t>
            </a:r>
          </a:p>
          <a:p>
            <a:pPr marL="742950" lvl="1" indent="-285750" fontAlgn="base">
              <a:spcBef>
                <a:spcPct val="0"/>
              </a:spcBef>
              <a:spcAft>
                <a:spcPct val="0"/>
              </a:spcAft>
              <a:buFont typeface="Arial" panose="020B0604020202020204" pitchFamily="34" charset="0"/>
              <a:buChar char="•"/>
            </a:pPr>
            <a:r>
              <a:rPr kumimoji="0" lang="en-US" b="0" i="0" u="none" strike="noStrike" kern="0" cap="none" spc="0" normalizeH="0" baseline="0" noProof="0" dirty="0">
                <a:ln>
                  <a:noFill/>
                </a:ln>
                <a:solidFill>
                  <a:schemeClr val="tx1"/>
                </a:solidFill>
                <a:effectLst/>
                <a:uLnTx/>
                <a:uFillTx/>
                <a:latin typeface="+mj-lt"/>
                <a:ea typeface="+mj-ea"/>
                <a:cs typeface="+mj-cs"/>
              </a:rPr>
              <a:t>Visualization</a:t>
            </a:r>
          </a:p>
        </p:txBody>
      </p:sp>
    </p:spTree>
    <p:extLst>
      <p:ext uri="{BB962C8B-B14F-4D97-AF65-F5344CB8AC3E}">
        <p14:creationId xmlns:p14="http://schemas.microsoft.com/office/powerpoint/2010/main" val="1669543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Grafana</a:t>
            </a:r>
            <a:endParaRPr lang="en-US" dirty="0"/>
          </a:p>
        </p:txBody>
      </p:sp>
      <p:sp>
        <p:nvSpPr>
          <p:cNvPr id="3" name="Content Placeholder 2"/>
          <p:cNvSpPr>
            <a:spLocks noGrp="1"/>
          </p:cNvSpPr>
          <p:nvPr>
            <p:ph idx="1"/>
          </p:nvPr>
        </p:nvSpPr>
        <p:spPr>
          <a:xfrm>
            <a:off x="3695887" y="870111"/>
            <a:ext cx="8496113" cy="3531394"/>
          </a:xfrm>
        </p:spPr>
        <p:txBody>
          <a:bodyPr>
            <a:normAutofit/>
          </a:bodyPr>
          <a:lstStyle/>
          <a:p>
            <a:r>
              <a:rPr lang="en-US" sz="1800" dirty="0"/>
              <a:t>Immensely Rich Graphing with lots more options compared to </a:t>
            </a:r>
            <a:r>
              <a:rPr lang="en-US" sz="1800" dirty="0" err="1"/>
              <a:t>Kibana</a:t>
            </a:r>
            <a:endParaRPr lang="en-US" sz="1800" dirty="0"/>
          </a:p>
          <a:p>
            <a:r>
              <a:rPr lang="en-US" sz="1800" dirty="0"/>
              <a:t>Mixed style graphs with easy templating, reusable and fast</a:t>
            </a:r>
          </a:p>
          <a:p>
            <a:r>
              <a:rPr lang="en-US" sz="1800" dirty="0"/>
              <a:t>Built in authentication, allows for users, roles and organizations and LDAP support</a:t>
            </a:r>
          </a:p>
          <a:p>
            <a:r>
              <a:rPr lang="en-US" sz="1800" dirty="0"/>
              <a:t>Annotations and Snapshot Capabilities.</a:t>
            </a:r>
          </a:p>
          <a:p>
            <a:r>
              <a:rPr lang="en-US" sz="1800" dirty="0" err="1"/>
              <a:t>Kibana</a:t>
            </a:r>
            <a:r>
              <a:rPr lang="en-US" sz="1800" dirty="0"/>
              <a:t> has better Discovery</a:t>
            </a:r>
          </a:p>
        </p:txBody>
      </p:sp>
      <p:pic>
        <p:nvPicPr>
          <p:cNvPr id="30722" name="Picture 2" descr="http://i.stack.imgur.com/jaX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452" y="3224486"/>
            <a:ext cx="5591820" cy="313973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camo.githubusercontent.com/082b127156d48138265abebb01ee89abdb89bf5f/68747470733a2f2f662e636c6f75642e6769746875622e636f6d2f6173736574732f31303939392f323530343530342f33616162633139612d623338652d313165332d383738312d6161373436663831333366352e504e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84" y="365125"/>
            <a:ext cx="2370266" cy="1011242"/>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http://grafana.org/assets/img/features/dashboard_ex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19" y="3224486"/>
            <a:ext cx="6279476" cy="313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68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0" dirty="0"/>
              <a:t>Easy to setup ELK initially</a:t>
            </a:r>
          </a:p>
          <a:p>
            <a:r>
              <a:rPr lang="en-US" sz="2400" b="0" dirty="0"/>
              <a:t>Scaling presents some challenges, solutions exist and are well documented</a:t>
            </a:r>
          </a:p>
          <a:p>
            <a:r>
              <a:rPr lang="en-US" sz="2400" b="0" dirty="0"/>
              <a:t>Using ELK in production requires several additional components.</a:t>
            </a:r>
          </a:p>
          <a:p>
            <a:r>
              <a:rPr lang="en-US" sz="2400" b="0" dirty="0"/>
              <a:t>Kabana and other visualizations are easy to use but are a deep rabbit hole</a:t>
            </a:r>
          </a:p>
          <a:p>
            <a:r>
              <a:rPr lang="en-US" sz="2400" b="0" dirty="0"/>
              <a:t>Setup ELK and start playing today</a:t>
            </a:r>
          </a:p>
          <a:p>
            <a:pPr marL="0" indent="0"/>
            <a:endParaRPr lang="en-US" sz="2400" b="0" dirty="0"/>
          </a:p>
        </p:txBody>
      </p:sp>
      <p:sp>
        <p:nvSpPr>
          <p:cNvPr id="2" name="Title 1"/>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1088667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Questions and Answers</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84095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 QA</a:t>
            </a:r>
          </a:p>
        </p:txBody>
      </p:sp>
      <p:sp>
        <p:nvSpPr>
          <p:cNvPr id="5" name="Content Placeholder 2"/>
          <p:cNvSpPr txBox="1">
            <a:spLocks/>
          </p:cNvSpPr>
          <p:nvPr/>
        </p:nvSpPr>
        <p:spPr>
          <a:xfrm>
            <a:off x="6095999" y="5017294"/>
            <a:ext cx="9144000" cy="184070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500" dirty="0"/>
              <a:t>Mathew Beane &lt;mbeane@robofirm.com&gt;</a:t>
            </a:r>
          </a:p>
          <a:p>
            <a:pPr>
              <a:defRPr/>
            </a:pPr>
            <a:r>
              <a:rPr lang="en-US" sz="1500" dirty="0"/>
              <a:t>Twitter: @</a:t>
            </a:r>
            <a:r>
              <a:rPr lang="en-US" sz="1500" dirty="0" err="1"/>
              <a:t>aepod</a:t>
            </a:r>
            <a:endParaRPr lang="en-US" sz="1500" dirty="0"/>
          </a:p>
          <a:p>
            <a:pPr>
              <a:defRPr/>
            </a:pPr>
            <a:r>
              <a:rPr lang="en-US" sz="1500" dirty="0"/>
              <a:t>Blog: </a:t>
            </a:r>
            <a:r>
              <a:rPr lang="en-US" sz="1500" dirty="0">
                <a:hlinkClick r:id="rId3"/>
              </a:rPr>
              <a:t>http://aepod.com/</a:t>
            </a:r>
            <a:endParaRPr lang="en-US" sz="1500" dirty="0"/>
          </a:p>
        </p:txBody>
      </p:sp>
      <p:sp>
        <p:nvSpPr>
          <p:cNvPr id="7" name="Rectangle 6"/>
          <p:cNvSpPr/>
          <p:nvPr/>
        </p:nvSpPr>
        <p:spPr>
          <a:xfrm>
            <a:off x="559211" y="4663757"/>
            <a:ext cx="4427589" cy="1070894"/>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a:buClr>
                <a:srgbClr val="414D53"/>
              </a:buClr>
              <a:defRPr/>
            </a:pPr>
            <a:r>
              <a:rPr lang="en-US" sz="2000" dirty="0">
                <a:solidFill>
                  <a:schemeClr val="tx2"/>
                </a:solidFill>
              </a:rPr>
              <a:t>Rate this talk:</a:t>
            </a:r>
          </a:p>
          <a:p>
            <a:pPr algn="ctr">
              <a:buClr>
                <a:srgbClr val="414D53"/>
              </a:buClr>
              <a:defRPr/>
            </a:pPr>
            <a:r>
              <a:rPr lang="en-US" sz="2400" u="sng" dirty="0"/>
              <a:t>https://</a:t>
            </a:r>
            <a:r>
              <a:rPr lang="en-US" sz="2400" u="sng" dirty="0" err="1" smtClean="0"/>
              <a:t>joind.in</a:t>
            </a:r>
            <a:r>
              <a:rPr lang="en-US" sz="2400" u="sng" dirty="0" smtClean="0"/>
              <a:t>/talk/6a7c8</a:t>
            </a:r>
            <a:endParaRPr lang="en-US" sz="2000" dirty="0">
              <a:solidFill>
                <a:schemeClr val="tx2"/>
              </a:solidFill>
            </a:endParaRPr>
          </a:p>
        </p:txBody>
      </p:sp>
      <p:sp>
        <p:nvSpPr>
          <p:cNvPr id="8" name="Rectangle 7"/>
          <p:cNvSpPr/>
          <p:nvPr/>
        </p:nvSpPr>
        <p:spPr>
          <a:xfrm>
            <a:off x="559211" y="588998"/>
            <a:ext cx="4427589" cy="3668032"/>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eaLnBrk="1">
              <a:buClr>
                <a:srgbClr val="414D53"/>
              </a:buClr>
              <a:defRPr/>
            </a:pPr>
            <a:r>
              <a:rPr lang="en-US" sz="2444" i="1" dirty="0">
                <a:solidFill>
                  <a:schemeClr val="tx2"/>
                </a:solidFill>
              </a:rPr>
              <a:t>Thanks to :</a:t>
            </a:r>
          </a:p>
          <a:p>
            <a:pPr lvl="1">
              <a:buClr>
                <a:srgbClr val="414D53"/>
              </a:buClr>
              <a:defRPr/>
            </a:pPr>
            <a:r>
              <a:rPr lang="en-US" sz="2100" dirty="0">
                <a:solidFill>
                  <a:schemeClr val="tx2"/>
                </a:solidFill>
              </a:rPr>
              <a:t>My Family</a:t>
            </a:r>
          </a:p>
          <a:p>
            <a:pPr lvl="1">
              <a:buClr>
                <a:srgbClr val="414D53"/>
              </a:buClr>
              <a:defRPr/>
            </a:pPr>
            <a:r>
              <a:rPr lang="en-US" sz="2100" dirty="0" err="1">
                <a:solidFill>
                  <a:schemeClr val="tx2"/>
                </a:solidFill>
              </a:rPr>
              <a:t>Robofirm</a:t>
            </a:r>
            <a:r>
              <a:rPr lang="en-US" sz="2100" dirty="0">
                <a:solidFill>
                  <a:schemeClr val="tx2"/>
                </a:solidFill>
              </a:rPr>
              <a:t/>
            </a:r>
            <a:br>
              <a:rPr lang="en-US" sz="2100" dirty="0">
                <a:solidFill>
                  <a:schemeClr val="tx2"/>
                </a:solidFill>
              </a:rPr>
            </a:br>
            <a:r>
              <a:rPr lang="en-US" sz="2100" dirty="0">
                <a:solidFill>
                  <a:schemeClr val="tx2"/>
                </a:solidFill>
              </a:rPr>
              <a:t>Midwest PHP</a:t>
            </a:r>
          </a:p>
          <a:p>
            <a:pPr lvl="1">
              <a:buClr>
                <a:srgbClr val="414D53"/>
              </a:buClr>
              <a:defRPr/>
            </a:pPr>
            <a:r>
              <a:rPr lang="en-US" sz="2100" dirty="0">
                <a:solidFill>
                  <a:schemeClr val="tx2"/>
                </a:solidFill>
              </a:rPr>
              <a:t>The Magento Community</a:t>
            </a:r>
          </a:p>
          <a:p>
            <a:pPr lvl="1">
              <a:buClr>
                <a:srgbClr val="414D53"/>
              </a:buClr>
              <a:defRPr/>
            </a:pPr>
            <a:r>
              <a:rPr lang="en-US" sz="2100" dirty="0" err="1">
                <a:solidFill>
                  <a:schemeClr val="tx2"/>
                </a:solidFill>
              </a:rPr>
              <a:t>Fabrizo</a:t>
            </a:r>
            <a:r>
              <a:rPr lang="en-US" sz="2100" dirty="0">
                <a:solidFill>
                  <a:schemeClr val="tx2"/>
                </a:solidFill>
              </a:rPr>
              <a:t> Branca</a:t>
            </a:r>
          </a:p>
          <a:p>
            <a:pPr lvl="1">
              <a:buClr>
                <a:srgbClr val="414D53"/>
              </a:buClr>
              <a:defRPr/>
            </a:pPr>
            <a:r>
              <a:rPr lang="en-US" sz="2100" dirty="0">
                <a:solidFill>
                  <a:schemeClr val="tx2"/>
                </a:solidFill>
              </a:rPr>
              <a:t>Tegan Snyder</a:t>
            </a:r>
          </a:p>
          <a:p>
            <a:pPr lvl="1">
              <a:buClr>
                <a:srgbClr val="414D53"/>
              </a:buClr>
              <a:defRPr/>
            </a:pPr>
            <a:r>
              <a:rPr lang="en-US" sz="2100" dirty="0">
                <a:solidFill>
                  <a:schemeClr val="tx2"/>
                </a:solidFill>
              </a:rPr>
              <a:t>Logz.io</a:t>
            </a:r>
          </a:p>
          <a:p>
            <a:pPr lvl="1">
              <a:buClr>
                <a:srgbClr val="414D53"/>
              </a:buClr>
              <a:defRPr/>
            </a:pPr>
            <a:r>
              <a:rPr lang="en-US" sz="2100" dirty="0">
                <a:solidFill>
                  <a:schemeClr val="tx2"/>
                </a:solidFill>
              </a:rPr>
              <a:t>Digital Ocean</a:t>
            </a:r>
          </a:p>
          <a:p>
            <a:pPr eaLnBrk="1">
              <a:buClr>
                <a:srgbClr val="414D53"/>
              </a:buClr>
              <a:defRPr/>
            </a:pPr>
            <a:endParaRPr lang="en-US" sz="1334" dirty="0">
              <a:solidFill>
                <a:schemeClr val="tx2"/>
              </a:solidFill>
            </a:endParaRPr>
          </a:p>
          <a:p>
            <a:pPr eaLnBrk="1">
              <a:buClr>
                <a:srgbClr val="414D53"/>
              </a:buClr>
              <a:defRPr/>
            </a:pPr>
            <a:r>
              <a:rPr lang="en-US" sz="1334" dirty="0">
                <a:solidFill>
                  <a:schemeClr val="tx2"/>
                </a:solidFill>
              </a:rPr>
              <a:t>Last but not least: YOU, for attending.</a:t>
            </a:r>
          </a:p>
          <a:p>
            <a:pPr eaLnBrk="1">
              <a:buClr>
                <a:srgbClr val="414D53"/>
              </a:buClr>
              <a:defRPr/>
            </a:pPr>
            <a:endParaRPr lang="en-US" sz="1334" dirty="0">
              <a:solidFill>
                <a:schemeClr val="tx2"/>
              </a:solidFill>
            </a:endParaRPr>
          </a:p>
        </p:txBody>
      </p:sp>
      <p:sp>
        <p:nvSpPr>
          <p:cNvPr id="9" name="Title 1"/>
          <p:cNvSpPr txBox="1">
            <a:spLocks/>
          </p:cNvSpPr>
          <p:nvPr/>
        </p:nvSpPr>
        <p:spPr>
          <a:xfrm>
            <a:off x="6096000" y="3774749"/>
            <a:ext cx="5047257" cy="134887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ELK: </a:t>
            </a:r>
            <a:br>
              <a:rPr lang="en-US" sz="3300" dirty="0"/>
            </a:br>
            <a:r>
              <a:rPr lang="en-US" sz="3300" dirty="0"/>
              <a:t>Ruminating On Logs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75889"/>
            <a:ext cx="5310855" cy="354128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522274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Attribution</a:t>
            </a:r>
          </a:p>
        </p:txBody>
      </p:sp>
      <p:sp>
        <p:nvSpPr>
          <p:cNvPr id="3" name="Content Placeholder 2"/>
          <p:cNvSpPr>
            <a:spLocks noGrp="1"/>
          </p:cNvSpPr>
          <p:nvPr>
            <p:ph idx="1"/>
          </p:nvPr>
        </p:nvSpPr>
        <p:spPr>
          <a:xfrm>
            <a:off x="965378" y="1765493"/>
            <a:ext cx="4506653" cy="4624421"/>
          </a:xfrm>
        </p:spPr>
        <p:txBody>
          <a:bodyPr>
            <a:normAutofit/>
          </a:bodyPr>
          <a:lstStyle/>
          <a:p>
            <a:r>
              <a:rPr lang="en-US" sz="1800" dirty="0"/>
              <a:t>Adobe Stock Photos:</a:t>
            </a:r>
          </a:p>
          <a:p>
            <a:pPr lvl="1"/>
            <a:r>
              <a:rPr lang="en-US" sz="1400" dirty="0"/>
              <a:t>Elk Battle</a:t>
            </a:r>
          </a:p>
          <a:p>
            <a:pPr lvl="1"/>
            <a:r>
              <a:rPr lang="en-US" sz="1400" dirty="0"/>
              <a:t>Complex Pipes</a:t>
            </a:r>
          </a:p>
          <a:p>
            <a:pPr lvl="1"/>
            <a:r>
              <a:rPr lang="en-US" sz="1400" dirty="0"/>
              <a:t>Old Logjam</a:t>
            </a:r>
          </a:p>
          <a:p>
            <a:r>
              <a:rPr lang="en-US" sz="1800" dirty="0"/>
              <a:t>ELK simple flowchart</a:t>
            </a:r>
            <a:r>
              <a:rPr lang="en-US" sz="700" dirty="0"/>
              <a:t/>
            </a:r>
            <a:br>
              <a:rPr lang="en-US" sz="700" dirty="0"/>
            </a:br>
            <a:r>
              <a:rPr lang="en-US" sz="1400" dirty="0"/>
              <a:t>http://www.sixtree.com.au/articles/2014/intro-to-elk-and-capturing-application-logs/</a:t>
            </a:r>
          </a:p>
          <a:p>
            <a:r>
              <a:rPr lang="en-US" sz="1800" dirty="0"/>
              <a:t>Drawing in Logs</a:t>
            </a:r>
            <a:r>
              <a:rPr lang="en-US" sz="2400" dirty="0"/>
              <a:t/>
            </a:r>
            <a:br>
              <a:rPr lang="en-US" sz="2400" dirty="0"/>
            </a:br>
            <a:r>
              <a:rPr lang="en-US" sz="1400" dirty="0"/>
              <a:t>http://images.delcampe.com/img_large/auction/000/087/301/317_001.jpg</a:t>
            </a:r>
          </a:p>
          <a:p>
            <a:r>
              <a:rPr lang="en-US" sz="1800" dirty="0"/>
              <a:t>Forest Fire</a:t>
            </a:r>
            <a:r>
              <a:rPr lang="en-US" sz="2400" dirty="0"/>
              <a:t/>
            </a:r>
            <a:br>
              <a:rPr lang="en-US" sz="2400" dirty="0"/>
            </a:br>
            <a:r>
              <a:rPr lang="en-US" sz="1400" dirty="0"/>
              <a:t>http://www.foresthistory.org/ASPNET/Policy/Fire/Suppression/FHS5536_th.jpg</a:t>
            </a:r>
          </a:p>
          <a:p>
            <a:r>
              <a:rPr lang="en-US" sz="1800" dirty="0"/>
              <a:t>Log Train</a:t>
            </a:r>
            <a:r>
              <a:rPr lang="en-US" sz="2400" dirty="0"/>
              <a:t/>
            </a:r>
            <a:br>
              <a:rPr lang="en-US" sz="2400" dirty="0"/>
            </a:br>
            <a:r>
              <a:rPr lang="en-US" sz="1400" dirty="0"/>
              <a:t>http://explorepahistory.com/kora/files/1/2/1-2-1323-25-ExplorePAHistory-a0k9s1-a_349.jpg</a:t>
            </a:r>
          </a:p>
        </p:txBody>
      </p:sp>
      <p:sp>
        <p:nvSpPr>
          <p:cNvPr id="4" name="Content Placeholder 2"/>
          <p:cNvSpPr txBox="1">
            <a:spLocks/>
          </p:cNvSpPr>
          <p:nvPr/>
        </p:nvSpPr>
        <p:spPr>
          <a:xfrm>
            <a:off x="6229332" y="1763840"/>
            <a:ext cx="4328940" cy="4384935"/>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Docker </a:t>
            </a:r>
            <a:r>
              <a:rPr lang="en-US" sz="1900" dirty="0" err="1"/>
              <a:t>Filebeat</a:t>
            </a:r>
            <a:r>
              <a:rPr lang="en-US" sz="1900" dirty="0"/>
              <a:t> Fish</a:t>
            </a:r>
            <a:r>
              <a:rPr lang="en-US" sz="2100" dirty="0"/>
              <a:t/>
            </a:r>
            <a:br>
              <a:rPr lang="en-US" sz="2100" dirty="0"/>
            </a:br>
            <a:r>
              <a:rPr lang="en-US" sz="1400" dirty="0"/>
              <a:t>https://github.com/bargenson/docker-filebeat</a:t>
            </a:r>
          </a:p>
          <a:p>
            <a:r>
              <a:rPr lang="en-US" sz="1900" dirty="0"/>
              <a:t>ELK Wrestling</a:t>
            </a:r>
            <a:r>
              <a:rPr lang="en-US" sz="2100" dirty="0"/>
              <a:t/>
            </a:r>
            <a:br>
              <a:rPr lang="en-US" sz="2100" dirty="0"/>
            </a:br>
            <a:r>
              <a:rPr lang="en-US" sz="1400" dirty="0"/>
              <a:t>http://www.slideshare.net/tegud/elk-wrestling-leeds-devops</a:t>
            </a:r>
          </a:p>
          <a:p>
            <a:r>
              <a:rPr lang="en-US" sz="1900" dirty="0"/>
              <a:t>Drawing in Logs</a:t>
            </a:r>
            <a:r>
              <a:rPr lang="en-US" sz="2100" dirty="0"/>
              <a:t/>
            </a:r>
            <a:br>
              <a:rPr lang="en-US" sz="2100" dirty="0"/>
            </a:br>
            <a:r>
              <a:rPr lang="en-US" sz="1400" dirty="0"/>
              <a:t>http://images.delcampe.com/img_large/auction/000/087/301/317_001.jpg</a:t>
            </a:r>
          </a:p>
          <a:p>
            <a:r>
              <a:rPr lang="en-US" sz="1900" dirty="0"/>
              <a:t>Log Flume Mill</a:t>
            </a:r>
            <a:r>
              <a:rPr lang="en-US" sz="2100" dirty="0"/>
              <a:t/>
            </a:r>
            <a:br>
              <a:rPr lang="en-US" sz="2100" dirty="0"/>
            </a:br>
            <a:r>
              <a:rPr lang="en-US" sz="1400" dirty="0"/>
              <a:t>http://historical.fresnobeehive.com/wp-content/uploads/2012/02/JRW-SHAVER-HISTORY-MILL-STACKS.jpg</a:t>
            </a:r>
            <a:br>
              <a:rPr lang="en-US" sz="1400" dirty="0"/>
            </a:br>
            <a:endParaRPr lang="en-US" sz="1400" dirty="0"/>
          </a:p>
          <a:p>
            <a:pPr>
              <a:lnSpc>
                <a:spcPct val="100000"/>
              </a:lnSpc>
              <a:spcBef>
                <a:spcPts val="0"/>
              </a:spcBef>
            </a:pPr>
            <a:r>
              <a:rPr lang="en-US" sz="1900" dirty="0"/>
              <a:t>Log Shipping Pie Graph</a:t>
            </a:r>
            <a:r>
              <a:rPr lang="en-US" sz="2100" dirty="0"/>
              <a:t/>
            </a:r>
            <a:br>
              <a:rPr lang="en-US" sz="2100" dirty="0"/>
            </a:br>
            <a:r>
              <a:rPr lang="en-US" sz="1400" dirty="0"/>
              <a:t>https://sematext.files.wordpress.com/2014/10/log-shipper-popularity-st.png</a:t>
            </a:r>
            <a:r>
              <a:rPr lang="en-US" sz="750" dirty="0"/>
              <a:t/>
            </a:r>
            <a:br>
              <a:rPr lang="en-US" sz="750" dirty="0"/>
            </a:br>
            <a:endParaRPr lang="en-US" sz="750" dirty="0"/>
          </a:p>
          <a:p>
            <a:pPr>
              <a:lnSpc>
                <a:spcPct val="100000"/>
              </a:lnSpc>
              <a:spcBef>
                <a:spcPts val="0"/>
              </a:spcBef>
            </a:pPr>
            <a:r>
              <a:rPr lang="en-US" sz="1900" dirty="0"/>
              <a:t>Logging Big Load</a:t>
            </a:r>
            <a:r>
              <a:rPr lang="en-US" sz="1350" dirty="0">
                <a:solidFill>
                  <a:prstClr val="black"/>
                </a:solidFill>
              </a:rPr>
              <a:t/>
            </a:r>
            <a:br>
              <a:rPr lang="en-US" sz="1350" dirty="0">
                <a:solidFill>
                  <a:prstClr val="black"/>
                </a:solidFill>
              </a:rPr>
            </a:br>
            <a:r>
              <a:rPr lang="en-US" sz="1400" dirty="0"/>
              <a:t>https://michpics.files.wordpress.com/2010/07/logging-a-big-load.jpg</a:t>
            </a:r>
          </a:p>
        </p:txBody>
      </p:sp>
    </p:spTree>
    <p:extLst>
      <p:ext uri="{BB962C8B-B14F-4D97-AF65-F5344CB8AC3E}">
        <p14:creationId xmlns:p14="http://schemas.microsoft.com/office/powerpoint/2010/main" val="3962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p:extLst>
              <p:ext uri="{D42A27DB-BD31-4B8C-83A1-F6EECF244321}">
                <p14:modId xmlns:p14="http://schemas.microsoft.com/office/powerpoint/2010/main" val="1884563404"/>
              </p:ext>
            </p:extLst>
          </p:nvPr>
        </p:nvGraphicFramePr>
        <p:xfrm>
          <a:off x="2200061" y="1798283"/>
          <a:ext cx="7657710" cy="4114838"/>
        </p:xfrm>
        <a:graphic>
          <a:graphicData uri="http://schemas.openxmlformats.org/presentationml/2006/ole">
            <mc:AlternateContent xmlns:mc="http://schemas.openxmlformats.org/markup-compatibility/2006">
              <mc:Choice xmlns:v="urn:schemas-microsoft-com:vml" Requires="v">
                <p:oleObj spid="_x0000_s56339" name="Image" r:id="rId4" imgW="8863200" imgH="4761720" progId="Photoshop.Image.13">
                  <p:embed/>
                </p:oleObj>
              </mc:Choice>
              <mc:Fallback>
                <p:oleObj name="Image" r:id="rId4" imgW="8863200" imgH="4761720" progId="Photoshop.Image.13">
                  <p:embed/>
                  <p:pic>
                    <p:nvPicPr>
                      <p:cNvPr id="17" name="Object 16"/>
                      <p:cNvPicPr/>
                      <p:nvPr/>
                    </p:nvPicPr>
                    <p:blipFill>
                      <a:blip r:embed="rId5"/>
                      <a:stretch>
                        <a:fillRect/>
                      </a:stretch>
                    </p:blipFill>
                    <p:spPr>
                      <a:xfrm>
                        <a:off x="2200061" y="1798283"/>
                        <a:ext cx="7657710" cy="411483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ELK Data Flow</a:t>
            </a:r>
          </a:p>
        </p:txBody>
      </p:sp>
      <p:graphicFrame>
        <p:nvGraphicFramePr>
          <p:cNvPr id="14" name="Table 13"/>
          <p:cNvGraphicFramePr>
            <a:graphicFrameLocks noGrp="1"/>
          </p:cNvGraphicFramePr>
          <p:nvPr>
            <p:extLst>
              <p:ext uri="{D42A27DB-BD31-4B8C-83A1-F6EECF244321}">
                <p14:modId xmlns:p14="http://schemas.microsoft.com/office/powerpoint/2010/main" val="2214623102"/>
              </p:ext>
            </p:extLst>
          </p:nvPr>
        </p:nvGraphicFramePr>
        <p:xfrm>
          <a:off x="2157984" y="5412446"/>
          <a:ext cx="8205215" cy="1314710"/>
        </p:xfrm>
        <a:graphic>
          <a:graphicData uri="http://schemas.openxmlformats.org/drawingml/2006/table">
            <a:tbl>
              <a:tblPr firstRow="1" bandRow="1">
                <a:tableStyleId>{93296810-A885-4BE3-A3E7-6D5BEEA58F35}</a:tableStyleId>
              </a:tblPr>
              <a:tblGrid>
                <a:gridCol w="1561722">
                  <a:extLst>
                    <a:ext uri="{9D8B030D-6E8A-4147-A177-3AD203B41FA5}">
                      <a16:colId xmlns:a16="http://schemas.microsoft.com/office/drawing/2014/main" xmlns="" val="747819752"/>
                    </a:ext>
                  </a:extLst>
                </a:gridCol>
                <a:gridCol w="1766694">
                  <a:extLst>
                    <a:ext uri="{9D8B030D-6E8A-4147-A177-3AD203B41FA5}">
                      <a16:colId xmlns:a16="http://schemas.microsoft.com/office/drawing/2014/main" xmlns="" val="306844971"/>
                    </a:ext>
                  </a:extLst>
                </a:gridCol>
                <a:gridCol w="3064924">
                  <a:extLst>
                    <a:ext uri="{9D8B030D-6E8A-4147-A177-3AD203B41FA5}">
                      <a16:colId xmlns:a16="http://schemas.microsoft.com/office/drawing/2014/main" xmlns="" val="995183860"/>
                    </a:ext>
                  </a:extLst>
                </a:gridCol>
                <a:gridCol w="1811875">
                  <a:extLst>
                    <a:ext uri="{9D8B030D-6E8A-4147-A177-3AD203B41FA5}">
                      <a16:colId xmlns:a16="http://schemas.microsoft.com/office/drawing/2014/main" xmlns="" val="3479923480"/>
                    </a:ext>
                  </a:extLst>
                </a:gridCol>
              </a:tblGrid>
              <a:tr h="426720">
                <a:tc>
                  <a:txBody>
                    <a:bodyPr/>
                    <a:lstStyle/>
                    <a:p>
                      <a:r>
                        <a:rPr lang="en-US" sz="1600" dirty="0"/>
                        <a:t>Shippers</a:t>
                      </a:r>
                    </a:p>
                  </a:txBody>
                  <a:tcPr/>
                </a:tc>
                <a:tc>
                  <a:txBody>
                    <a:bodyPr/>
                    <a:lstStyle/>
                    <a:p>
                      <a:r>
                        <a:rPr lang="en-US" sz="1600" dirty="0"/>
                        <a:t>Brokers</a:t>
                      </a:r>
                    </a:p>
                  </a:txBody>
                  <a:tcPr/>
                </a:tc>
                <a:tc>
                  <a:txBody>
                    <a:bodyPr/>
                    <a:lstStyle/>
                    <a:p>
                      <a:r>
                        <a:rPr lang="en-US" sz="1600" dirty="0"/>
                        <a:t>Storage / Processing</a:t>
                      </a:r>
                    </a:p>
                  </a:txBody>
                  <a:tcPr/>
                </a:tc>
                <a:tc>
                  <a:txBody>
                    <a:bodyPr/>
                    <a:lstStyle/>
                    <a:p>
                      <a:r>
                        <a:rPr lang="en-US" sz="1600" dirty="0"/>
                        <a:t>Visualization</a:t>
                      </a:r>
                    </a:p>
                  </a:txBody>
                  <a:tcPr/>
                </a:tc>
                <a:extLst>
                  <a:ext uri="{0D108BD9-81ED-4DB2-BD59-A6C34878D82A}">
                    <a16:rowId xmlns:a16="http://schemas.microsoft.com/office/drawing/2014/main" xmlns="" val="417171724"/>
                  </a:ext>
                </a:extLst>
              </a:tr>
              <a:tr h="887990">
                <a:tc>
                  <a:txBody>
                    <a:bodyPr/>
                    <a:lstStyle/>
                    <a:p>
                      <a:r>
                        <a:rPr lang="en-US" sz="1600" dirty="0"/>
                        <a:t>Beats</a:t>
                      </a:r>
                      <a:br>
                        <a:rPr lang="en-US" sz="1600" dirty="0"/>
                      </a:br>
                      <a:r>
                        <a:rPr lang="en-US" sz="1600" dirty="0" err="1"/>
                        <a:t>Syslog</a:t>
                      </a:r>
                      <a:r>
                        <a:rPr lang="en-US" sz="1600" baseline="0" dirty="0" err="1"/>
                        <a:t>d</a:t>
                      </a:r>
                      <a:endParaRPr lang="en-US" sz="1600" baseline="0" dirty="0"/>
                    </a:p>
                    <a:p>
                      <a:r>
                        <a:rPr lang="en-US" sz="1600" baseline="0" dirty="0"/>
                        <a:t>Many others…</a:t>
                      </a:r>
                      <a:endParaRPr lang="en-US" sz="1600" dirty="0"/>
                    </a:p>
                  </a:txBody>
                  <a:tcPr/>
                </a:tc>
                <a:tc>
                  <a:txBody>
                    <a:bodyPr/>
                    <a:lstStyle/>
                    <a:p>
                      <a:r>
                        <a:rPr lang="en-US" sz="1600" dirty="0" err="1"/>
                        <a:t>RabbitMQ</a:t>
                      </a:r>
                      <a:endParaRPr lang="en-US" sz="1600" dirty="0"/>
                    </a:p>
                    <a:p>
                      <a:r>
                        <a:rPr lang="en-US" sz="1600" dirty="0" err="1"/>
                        <a:t>Redis</a:t>
                      </a:r>
                      <a:endParaRPr lang="en-US" sz="1600" dirty="0"/>
                    </a:p>
                  </a:txBody>
                  <a:tcPr/>
                </a:tc>
                <a:tc>
                  <a:txBody>
                    <a:bodyPr/>
                    <a:lstStyle/>
                    <a:p>
                      <a:r>
                        <a:rPr lang="en-US" sz="1600" dirty="0" err="1"/>
                        <a:t>Logstash</a:t>
                      </a:r>
                      <a:r>
                        <a:rPr lang="en-US" sz="1600" dirty="0"/>
                        <a:t> </a:t>
                      </a:r>
                      <a:r>
                        <a:rPr lang="en-US" sz="1600" baseline="0" dirty="0"/>
                        <a:t>into </a:t>
                      </a:r>
                      <a:r>
                        <a:rPr lang="en-US" sz="1600" baseline="0" dirty="0" err="1"/>
                        <a:t>Elasticsearch</a:t>
                      </a:r>
                      <a:endParaRPr lang="en-US" sz="1600" dirty="0"/>
                    </a:p>
                  </a:txBody>
                  <a:tcPr/>
                </a:tc>
                <a:tc>
                  <a:txBody>
                    <a:bodyPr/>
                    <a:lstStyle/>
                    <a:p>
                      <a:r>
                        <a:rPr lang="en-US" sz="1600" dirty="0" err="1"/>
                        <a:t>Kibana</a:t>
                      </a:r>
                      <a:endParaRPr lang="en-US" sz="1600" dirty="0"/>
                    </a:p>
                    <a:p>
                      <a:r>
                        <a:rPr lang="en-US" sz="1600" dirty="0" err="1"/>
                        <a:t>Graphana</a:t>
                      </a:r>
                      <a:endParaRPr lang="en-US" sz="1600" dirty="0"/>
                    </a:p>
                    <a:p>
                      <a:r>
                        <a:rPr lang="en-US" sz="1600" dirty="0"/>
                        <a:t>And</a:t>
                      </a:r>
                      <a:r>
                        <a:rPr lang="en-US" sz="1600" baseline="0" dirty="0"/>
                        <a:t> others…</a:t>
                      </a:r>
                      <a:endParaRPr lang="en-US" sz="1600" dirty="0"/>
                    </a:p>
                  </a:txBody>
                  <a:tcPr/>
                </a:tc>
                <a:extLst>
                  <a:ext uri="{0D108BD9-81ED-4DB2-BD59-A6C34878D82A}">
                    <a16:rowId xmlns:a16="http://schemas.microsoft.com/office/drawing/2014/main" xmlns="" val="2929366208"/>
                  </a:ext>
                </a:extLst>
              </a:tr>
            </a:tbl>
          </a:graphicData>
        </a:graphic>
      </p:graphicFrame>
    </p:spTree>
    <p:extLst>
      <p:ext uri="{BB962C8B-B14F-4D97-AF65-F5344CB8AC3E}">
        <p14:creationId xmlns:p14="http://schemas.microsoft.com/office/powerpoint/2010/main" val="69379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Versions</a:t>
            </a:r>
          </a:p>
        </p:txBody>
      </p:sp>
      <p:sp>
        <p:nvSpPr>
          <p:cNvPr id="3" name="Content Placeholder 2"/>
          <p:cNvSpPr>
            <a:spLocks noGrp="1"/>
          </p:cNvSpPr>
          <p:nvPr>
            <p:ph idx="1"/>
          </p:nvPr>
        </p:nvSpPr>
        <p:spPr>
          <a:xfrm>
            <a:off x="838200" y="1565158"/>
            <a:ext cx="5160264" cy="4603123"/>
          </a:xfrm>
        </p:spPr>
        <p:txBody>
          <a:bodyPr>
            <a:noAutofit/>
          </a:bodyPr>
          <a:lstStyle/>
          <a:p>
            <a:pPr marL="0" indent="0">
              <a:buNone/>
            </a:pPr>
            <a:r>
              <a:rPr lang="en-US" sz="2000" b="1" dirty="0" err="1"/>
              <a:t>Elasticsearch</a:t>
            </a:r>
            <a:r>
              <a:rPr lang="en-US" sz="2000" b="1" dirty="0"/>
              <a:t>: </a:t>
            </a:r>
            <a:r>
              <a:rPr lang="en-US" sz="2000" dirty="0"/>
              <a:t>2.4.1</a:t>
            </a:r>
            <a:br>
              <a:rPr lang="en-US" sz="2000" dirty="0"/>
            </a:br>
            <a:r>
              <a:rPr lang="en-US" sz="2000" b="1" dirty="0" err="1"/>
              <a:t>Logstash</a:t>
            </a:r>
            <a:r>
              <a:rPr lang="en-US" sz="2000" b="1" dirty="0"/>
              <a:t>: </a:t>
            </a:r>
            <a:r>
              <a:rPr lang="en-US" sz="2000" dirty="0"/>
              <a:t>2.4.0</a:t>
            </a:r>
            <a:br>
              <a:rPr lang="en-US" sz="2000" dirty="0"/>
            </a:br>
            <a:r>
              <a:rPr lang="en-US" sz="2000" b="1" dirty="0" err="1"/>
              <a:t>Kibana</a:t>
            </a:r>
            <a:r>
              <a:rPr lang="en-US" sz="2000" b="1" dirty="0"/>
              <a:t>: </a:t>
            </a:r>
            <a:r>
              <a:rPr lang="en-US" sz="2000" dirty="0"/>
              <a:t>4.6.1</a:t>
            </a:r>
            <a:br>
              <a:rPr lang="en-US" sz="2000" dirty="0"/>
            </a:br>
            <a:endParaRPr lang="en-US" sz="2000" dirty="0"/>
          </a:p>
          <a:p>
            <a:r>
              <a:rPr lang="en-US" sz="2000" dirty="0"/>
              <a:t>Right now everything is a mishmash of version numbers. </a:t>
            </a:r>
          </a:p>
          <a:p>
            <a:r>
              <a:rPr lang="en-US" sz="2000" dirty="0"/>
              <a:t>Soon everything will be version 5, version locked to one another. RC1 out now.</a:t>
            </a:r>
          </a:p>
          <a:p>
            <a:r>
              <a:rPr lang="en-US" sz="2000" dirty="0"/>
              <a:t>Learning all the logos is a little bit like taking a course in Hieroglyphics.</a:t>
            </a:r>
          </a:p>
          <a:p>
            <a:r>
              <a:rPr lang="en-US" sz="2000" dirty="0"/>
              <a:t>Elastic has hinted that the naming will become simplified in the future.</a:t>
            </a:r>
            <a:br>
              <a:rPr lang="en-US" sz="2000" dirty="0"/>
            </a:br>
            <a:r>
              <a:rPr lang="en-US" sz="2000" dirty="0"/>
              <a:t/>
            </a:r>
            <a:br>
              <a:rPr lang="en-US" sz="2000" dirty="0"/>
            </a:br>
            <a:r>
              <a:rPr lang="en-US" sz="2000" dirty="0"/>
              <a:t/>
            </a:r>
            <a:br>
              <a:rPr lang="en-US" sz="2000" dirty="0"/>
            </a:br>
            <a:endParaRPr lang="en-US" sz="2000" dirty="0"/>
          </a:p>
          <a:p>
            <a:endParaRPr lang="en-US" sz="2000" dirty="0"/>
          </a:p>
        </p:txBody>
      </p:sp>
      <p:graphicFrame>
        <p:nvGraphicFramePr>
          <p:cNvPr id="4" name="Object 3"/>
          <p:cNvGraphicFramePr>
            <a:graphicFrameLocks noChangeAspect="1"/>
          </p:cNvGraphicFramePr>
          <p:nvPr>
            <p:extLst>
              <p:ext uri="{D42A27DB-BD31-4B8C-83A1-F6EECF244321}">
                <p14:modId xmlns:p14="http://schemas.microsoft.com/office/powerpoint/2010/main" val="2020581547"/>
              </p:ext>
            </p:extLst>
          </p:nvPr>
        </p:nvGraphicFramePr>
        <p:xfrm>
          <a:off x="7083552" y="365125"/>
          <a:ext cx="4559997" cy="6180807"/>
        </p:xfrm>
        <a:graphic>
          <a:graphicData uri="http://schemas.openxmlformats.org/presentationml/2006/ole">
            <mc:AlternateContent xmlns:mc="http://schemas.openxmlformats.org/markup-compatibility/2006">
              <mc:Choice xmlns:v="urn:schemas-microsoft-com:vml" Requires="v">
                <p:oleObj spid="_x0000_s21556" name="Image" r:id="rId4" imgW="8901360" imgH="12063240" progId="Photoshop.Image.13">
                  <p:embed/>
                </p:oleObj>
              </mc:Choice>
              <mc:Fallback>
                <p:oleObj name="Image" r:id="rId4" imgW="8901360" imgH="12063240" progId="Photoshop.Image.13">
                  <p:embed/>
                  <p:pic>
                    <p:nvPicPr>
                      <p:cNvPr id="0" name=""/>
                      <p:cNvPicPr/>
                      <p:nvPr/>
                    </p:nvPicPr>
                    <p:blipFill>
                      <a:blip r:embed="rId5"/>
                      <a:stretch>
                        <a:fillRect/>
                      </a:stretch>
                    </p:blipFill>
                    <p:spPr>
                      <a:xfrm>
                        <a:off x="7083552" y="365125"/>
                        <a:ext cx="4559997" cy="6180807"/>
                      </a:xfrm>
                      <a:prstGeom prst="rect">
                        <a:avLst/>
                      </a:prstGeom>
                    </p:spPr>
                  </p:pic>
                </p:oleObj>
              </mc:Fallback>
            </mc:AlternateContent>
          </a:graphicData>
        </a:graphic>
      </p:graphicFrame>
      <p:sp>
        <p:nvSpPr>
          <p:cNvPr id="5" name="TextBox 4"/>
          <p:cNvSpPr txBox="1"/>
          <p:nvPr/>
        </p:nvSpPr>
        <p:spPr>
          <a:xfrm>
            <a:off x="7611486" y="6506978"/>
            <a:ext cx="3528511" cy="276999"/>
          </a:xfrm>
          <a:prstGeom prst="rect">
            <a:avLst/>
          </a:prstGeom>
          <a:noFill/>
        </p:spPr>
        <p:txBody>
          <a:bodyPr wrap="square" rtlCol="0">
            <a:spAutoFit/>
          </a:bodyPr>
          <a:lstStyle/>
          <a:p>
            <a:pPr algn="ctr"/>
            <a:r>
              <a:rPr lang="en-US" sz="1200" dirty="0"/>
              <a:t>From the Elastic Website</a:t>
            </a:r>
          </a:p>
        </p:txBody>
      </p:sp>
    </p:spTree>
    <p:extLst>
      <p:ext uri="{BB962C8B-B14F-4D97-AF65-F5344CB8AC3E}">
        <p14:creationId xmlns:p14="http://schemas.microsoft.com/office/powerpoint/2010/main" val="126080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SaaS &amp; Elastic Cloud</a:t>
            </a:r>
          </a:p>
        </p:txBody>
      </p:sp>
      <p:sp>
        <p:nvSpPr>
          <p:cNvPr id="5" name="AutoShape 2" descr="Product logo"/>
          <p:cNvSpPr>
            <a:spLocks noChangeAspect="1" noChangeArrowheads="1"/>
          </p:cNvSpPr>
          <p:nvPr/>
        </p:nvSpPr>
        <p:spPr bwMode="auto">
          <a:xfrm>
            <a:off x="1640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aphicFrame>
        <p:nvGraphicFramePr>
          <p:cNvPr id="7" name="Object 6"/>
          <p:cNvGraphicFramePr>
            <a:graphicFrameLocks noChangeAspect="1"/>
          </p:cNvGraphicFramePr>
          <p:nvPr>
            <p:extLst>
              <p:ext uri="{D42A27DB-BD31-4B8C-83A1-F6EECF244321}">
                <p14:modId xmlns:p14="http://schemas.microsoft.com/office/powerpoint/2010/main" val="2259795957"/>
              </p:ext>
            </p:extLst>
          </p:nvPr>
        </p:nvGraphicFramePr>
        <p:xfrm>
          <a:off x="414528" y="1379187"/>
          <a:ext cx="7085676" cy="4999292"/>
        </p:xfrm>
        <a:graphic>
          <a:graphicData uri="http://schemas.openxmlformats.org/presentationml/2006/ole">
            <mc:AlternateContent xmlns:mc="http://schemas.openxmlformats.org/markup-compatibility/2006">
              <mc:Choice xmlns:v="urn:schemas-microsoft-com:vml" Requires="v">
                <p:oleObj spid="_x0000_s17480" name="Image" r:id="rId4" imgW="8799840" imgH="6209280" progId="Photoshop.Image.13">
                  <p:embed/>
                </p:oleObj>
              </mc:Choice>
              <mc:Fallback>
                <p:oleObj name="Image" r:id="rId4" imgW="8799840" imgH="6209280" progId="Photoshop.Image.13">
                  <p:embed/>
                  <p:pic>
                    <p:nvPicPr>
                      <p:cNvPr id="0" name=""/>
                      <p:cNvPicPr/>
                      <p:nvPr/>
                    </p:nvPicPr>
                    <p:blipFill>
                      <a:blip r:embed="rId5"/>
                      <a:stretch>
                        <a:fillRect/>
                      </a:stretch>
                    </p:blipFill>
                    <p:spPr>
                      <a:xfrm>
                        <a:off x="414528" y="1379187"/>
                        <a:ext cx="7085676" cy="499929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515687230"/>
              </p:ext>
            </p:extLst>
          </p:nvPr>
        </p:nvGraphicFramePr>
        <p:xfrm>
          <a:off x="7647943" y="1690688"/>
          <a:ext cx="3910073" cy="2188985"/>
        </p:xfrm>
        <a:graphic>
          <a:graphicData uri="http://schemas.openxmlformats.org/presentationml/2006/ole">
            <mc:AlternateContent xmlns:mc="http://schemas.openxmlformats.org/markup-compatibility/2006">
              <mc:Choice xmlns:v="urn:schemas-microsoft-com:vml" Requires="v">
                <p:oleObj spid="_x0000_s17481" name="Image" r:id="rId6" imgW="6806160" imgH="3809520" progId="Photoshop.Image.13">
                  <p:embed/>
                </p:oleObj>
              </mc:Choice>
              <mc:Fallback>
                <p:oleObj name="Image" r:id="rId6" imgW="6806160" imgH="3809520" progId="Photoshop.Image.13">
                  <p:embed/>
                  <p:pic>
                    <p:nvPicPr>
                      <p:cNvPr id="0" name=""/>
                      <p:cNvPicPr/>
                      <p:nvPr/>
                    </p:nvPicPr>
                    <p:blipFill>
                      <a:blip r:embed="rId7"/>
                      <a:stretch>
                        <a:fillRect/>
                      </a:stretch>
                    </p:blipFill>
                    <p:spPr>
                      <a:xfrm>
                        <a:off x="7647943" y="1690688"/>
                        <a:ext cx="3910073" cy="2188985"/>
                      </a:xfrm>
                      <a:prstGeom prst="rect">
                        <a:avLst/>
                      </a:prstGeom>
                    </p:spPr>
                  </p:pic>
                </p:oleObj>
              </mc:Fallback>
            </mc:AlternateContent>
          </a:graphicData>
        </a:graphic>
      </p:graphicFrame>
    </p:spTree>
    <p:extLst>
      <p:ext uri="{BB962C8B-B14F-4D97-AF65-F5344CB8AC3E}">
        <p14:creationId xmlns:p14="http://schemas.microsoft.com/office/powerpoint/2010/main" val="421305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ELK Components Stack</a:t>
            </a:r>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2952694692"/>
              </p:ext>
            </p:extLst>
          </p:nvPr>
        </p:nvGraphicFramePr>
        <p:xfrm>
          <a:off x="9041140" y="450469"/>
          <a:ext cx="2771775" cy="5791200"/>
        </p:xfrm>
        <a:graphic>
          <a:graphicData uri="http://schemas.openxmlformats.org/presentationml/2006/ole">
            <mc:AlternateContent xmlns:mc="http://schemas.openxmlformats.org/markup-compatibility/2006">
              <mc:Choice xmlns:v="urn:schemas-microsoft-com:vml" Requires="v">
                <p:oleObj spid="_x0000_s11339" name="Image" r:id="rId4" imgW="5498280" imgH="11491920" progId="Photoshop.Image.13">
                  <p:embed/>
                </p:oleObj>
              </mc:Choice>
              <mc:Fallback>
                <p:oleObj name="Image" r:id="rId4" imgW="5498280" imgH="11491920" progId="Photoshop.Image.13">
                  <p:embed/>
                  <p:pic>
                    <p:nvPicPr>
                      <p:cNvPr id="0" name=""/>
                      <p:cNvPicPr/>
                      <p:nvPr/>
                    </p:nvPicPr>
                    <p:blipFill>
                      <a:blip r:embed="rId5"/>
                      <a:stretch>
                        <a:fillRect/>
                      </a:stretch>
                    </p:blipFill>
                    <p:spPr>
                      <a:xfrm>
                        <a:off x="9041140" y="450469"/>
                        <a:ext cx="2771775" cy="5791200"/>
                      </a:xfrm>
                      <a:prstGeom prst="rect">
                        <a:avLst/>
                      </a:prstGeom>
                    </p:spPr>
                  </p:pic>
                </p:oleObj>
              </mc:Fallback>
            </mc:AlternateContent>
          </a:graphicData>
        </a:graphic>
      </p:graphicFrame>
      <p:sp>
        <p:nvSpPr>
          <p:cNvPr id="8" name="Content Placeholder 2"/>
          <p:cNvSpPr txBox="1">
            <a:spLocks/>
          </p:cNvSpPr>
          <p:nvPr/>
        </p:nvSpPr>
        <p:spPr>
          <a:xfrm>
            <a:off x="1030986" y="1603774"/>
            <a:ext cx="6893813" cy="4689373"/>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err="1"/>
              <a:t>Elasticsearch</a:t>
            </a:r>
            <a:r>
              <a:rPr lang="en-US" sz="2200" b="1" dirty="0"/>
              <a:t>: </a:t>
            </a:r>
            <a:r>
              <a:rPr lang="en-US" sz="2200" dirty="0"/>
              <a:t>Cluster ready, for nice horizontal and vertical scaling.</a:t>
            </a:r>
            <a:br>
              <a:rPr lang="en-US" sz="2200" dirty="0"/>
            </a:br>
            <a:endParaRPr lang="en-US" sz="2200" dirty="0"/>
          </a:p>
          <a:p>
            <a:r>
              <a:rPr lang="en-US" sz="2200" b="1" dirty="0" err="1"/>
              <a:t>Logstash</a:t>
            </a:r>
            <a:r>
              <a:rPr lang="en-US" sz="2200" b="1" dirty="0"/>
              <a:t>: </a:t>
            </a:r>
            <a:r>
              <a:rPr lang="en-US" sz="2200" dirty="0"/>
              <a:t>Chain together multiple instances for super powered log pipelines.</a:t>
            </a:r>
            <a:br>
              <a:rPr lang="en-US" sz="2200" dirty="0"/>
            </a:br>
            <a:endParaRPr lang="en-US" sz="2200" dirty="0"/>
          </a:p>
          <a:p>
            <a:r>
              <a:rPr lang="en-US" sz="2200" b="1" dirty="0" err="1"/>
              <a:t>Kibana</a:t>
            </a:r>
            <a:r>
              <a:rPr lang="en-US" sz="2200" b="1" dirty="0"/>
              <a:t>: </a:t>
            </a:r>
            <a:r>
              <a:rPr lang="en-US" sz="2200" dirty="0"/>
              <a:t>Stacking is typically not needed. Although you will want to plug in other visualizers.</a:t>
            </a:r>
          </a:p>
          <a:p>
            <a:endParaRPr lang="en-US" sz="2100" dirty="0"/>
          </a:p>
          <a:p>
            <a:pPr marL="0" indent="0">
              <a:buNone/>
            </a:pPr>
            <a:r>
              <a:rPr lang="en-US" sz="2200" dirty="0"/>
              <a:t>Other Stack Components</a:t>
            </a:r>
          </a:p>
          <a:p>
            <a:r>
              <a:rPr lang="en-US" sz="2200" b="1" dirty="0"/>
              <a:t>Brokers: </a:t>
            </a:r>
            <a:r>
              <a:rPr lang="en-US" sz="2200" dirty="0" err="1"/>
              <a:t>Redis</a:t>
            </a:r>
            <a:r>
              <a:rPr lang="en-US" sz="2200" dirty="0"/>
              <a:t>, </a:t>
            </a:r>
            <a:r>
              <a:rPr lang="en-US" sz="2200" dirty="0" err="1"/>
              <a:t>RabbitMQ</a:t>
            </a:r>
            <a:endParaRPr lang="en-US" sz="2200" dirty="0"/>
          </a:p>
          <a:p>
            <a:r>
              <a:rPr lang="en-US" sz="2200" b="1" dirty="0" err="1"/>
              <a:t>Logshippers</a:t>
            </a:r>
            <a:r>
              <a:rPr lang="en-US" sz="2200" b="1" dirty="0"/>
              <a:t>: </a:t>
            </a:r>
            <a:r>
              <a:rPr lang="en-US" sz="2200" dirty="0"/>
              <a:t>Beats, </a:t>
            </a:r>
            <a:r>
              <a:rPr lang="en-US" sz="2200" dirty="0" err="1"/>
              <a:t>rsyslogd</a:t>
            </a:r>
            <a:r>
              <a:rPr lang="en-US" sz="2200" dirty="0"/>
              <a:t> and others.</a:t>
            </a:r>
          </a:p>
          <a:p>
            <a:r>
              <a:rPr lang="en-US" sz="2200" b="1" dirty="0"/>
              <a:t>Visualization: </a:t>
            </a:r>
            <a:r>
              <a:rPr lang="en-US" sz="2200" dirty="0"/>
              <a:t>Utilize </a:t>
            </a:r>
            <a:r>
              <a:rPr lang="en-US" sz="2200" dirty="0" err="1"/>
              <a:t>Graphana</a:t>
            </a:r>
            <a:r>
              <a:rPr lang="en-US" sz="2200" dirty="0"/>
              <a:t> or </a:t>
            </a:r>
            <a:r>
              <a:rPr lang="en-US" sz="2200" dirty="0" err="1"/>
              <a:t>Kibana</a:t>
            </a:r>
            <a:r>
              <a:rPr lang="en-US" sz="2200" dirty="0"/>
              <a:t> plugins, the sky is the limit.</a:t>
            </a:r>
          </a:p>
          <a:p>
            <a:r>
              <a:rPr lang="en-US" sz="2200" b="1" dirty="0"/>
              <a:t>X-Pack: </a:t>
            </a:r>
            <a:r>
              <a:rPr lang="en-US" sz="2200" dirty="0"/>
              <a:t>Security, alerting, additional graphing and reporting tools.</a:t>
            </a:r>
          </a:p>
        </p:txBody>
      </p:sp>
      <p:sp>
        <p:nvSpPr>
          <p:cNvPr id="9" name="TextBox 8"/>
          <p:cNvSpPr txBox="1"/>
          <p:nvPr/>
        </p:nvSpPr>
        <p:spPr>
          <a:xfrm>
            <a:off x="8663489" y="6293148"/>
            <a:ext cx="3528511" cy="253916"/>
          </a:xfrm>
          <a:prstGeom prst="rect">
            <a:avLst/>
          </a:prstGeom>
          <a:noFill/>
        </p:spPr>
        <p:txBody>
          <a:bodyPr wrap="square" rtlCol="0">
            <a:spAutoFit/>
          </a:bodyPr>
          <a:lstStyle/>
          <a:p>
            <a:pPr algn="ctr"/>
            <a:r>
              <a:rPr lang="en-US" sz="1050" dirty="0"/>
              <a:t>Elk are </a:t>
            </a:r>
            <a:r>
              <a:rPr lang="en-US" sz="1050" u="sng" strike="sngStrike" dirty="0"/>
              <a:t>not</a:t>
            </a:r>
            <a:r>
              <a:rPr lang="en-US" sz="1050" dirty="0"/>
              <a:t> known for their stack-ability.</a:t>
            </a:r>
          </a:p>
        </p:txBody>
      </p:sp>
    </p:spTree>
    <p:extLst>
      <p:ext uri="{BB962C8B-B14F-4D97-AF65-F5344CB8AC3E}">
        <p14:creationId xmlns:p14="http://schemas.microsoft.com/office/powerpoint/2010/main" val="716277032"/>
      </p:ext>
    </p:extLst>
  </p:cSld>
  <p:clrMapOvr>
    <a:masterClrMapping/>
  </p:clrMapOvr>
</p:sld>
</file>

<file path=ppt/theme/theme1.xml><?xml version="1.0" encoding="utf-8"?>
<a:theme xmlns:a="http://schemas.openxmlformats.org/drawingml/2006/main" name="zendcon 2012 - final">
  <a:themeElements>
    <a:clrScheme name="zendcon09-template-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vert="horz" wrap="square" lIns="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800" b="0" i="0" u="none" strike="noStrike" kern="0" cap="none" spc="0" normalizeH="0" baseline="0" noProof="0" dirty="0" smtClean="0">
            <a:ln>
              <a:noFill/>
            </a:ln>
            <a:solidFill>
              <a:srgbClr val="ED8411"/>
            </a:solidFill>
            <a:effectLst/>
            <a:uLnTx/>
            <a:uFillTx/>
            <a:latin typeface="+mj-lt"/>
            <a:ea typeface="+mj-ea"/>
            <a:cs typeface="+mj-cs"/>
          </a:defRPr>
        </a:defPPr>
      </a:lstStyle>
    </a:txDef>
  </a:objectDefaults>
  <a:extraClrSchemeLst>
    <a:extraClrScheme>
      <a:clrScheme name="zendcon09-template-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zendcon09-template-roun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zendcon09-template-roun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zendcon09-template-roun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zendcon09-template-roun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zendcon09-template-roun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zendcon09-template-roun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zendcon09-template-roun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zendcon09-template-roun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zendcon09-template-roun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zendcon09-template-roun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zendcon09-template-roun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zendcon09-template-round 13">
        <a:dk1>
          <a:srgbClr val="2D3741"/>
        </a:dk1>
        <a:lt1>
          <a:srgbClr val="FFFFFF"/>
        </a:lt1>
        <a:dk2>
          <a:srgbClr val="0071A0"/>
        </a:dk2>
        <a:lt2>
          <a:srgbClr val="C9D0D5"/>
        </a:lt2>
        <a:accent1>
          <a:srgbClr val="82BE41"/>
        </a:accent1>
        <a:accent2>
          <a:srgbClr val="333399"/>
        </a:accent2>
        <a:accent3>
          <a:srgbClr val="FFFFFF"/>
        </a:accent3>
        <a:accent4>
          <a:srgbClr val="252D36"/>
        </a:accent4>
        <a:accent5>
          <a:srgbClr val="C1DBB0"/>
        </a:accent5>
        <a:accent6>
          <a:srgbClr val="2D2D8A"/>
        </a:accent6>
        <a:hlink>
          <a:srgbClr val="A5D2DC"/>
        </a:hlink>
        <a:folHlink>
          <a:srgbClr val="F59B28"/>
        </a:folHlink>
      </a:clrScheme>
      <a:clrMap bg1="lt1" tx1="dk1" bg2="lt2" tx2="dk2" accent1="accent1" accent2="accent2" accent3="accent3" accent4="accent4" accent5="accent5" accent6="accent6" hlink="hlink" folHlink="folHlink"/>
    </a:extraClrScheme>
    <a:extraClrScheme>
      <a:clrScheme name="zendcon09-template-round 14">
        <a:dk1>
          <a:srgbClr val="2D3741"/>
        </a:dk1>
        <a:lt1>
          <a:srgbClr val="FFFFFF"/>
        </a:lt1>
        <a:dk2>
          <a:srgbClr val="0071A0"/>
        </a:dk2>
        <a:lt2>
          <a:srgbClr val="C9D0D5"/>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
      <a:clrScheme name="zendcon09-template-round 15">
        <a:dk1>
          <a:srgbClr val="2D3741"/>
        </a:dk1>
        <a:lt1>
          <a:srgbClr val="FFFFFF"/>
        </a:lt1>
        <a:dk2>
          <a:srgbClr val="0071A0"/>
        </a:dk2>
        <a:lt2>
          <a:srgbClr val="B4C8D7"/>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
      <a:clrScheme name="zendcon09-template-round 16">
        <a:dk1>
          <a:srgbClr val="2D3741"/>
        </a:dk1>
        <a:lt1>
          <a:srgbClr val="FFFFFF"/>
        </a:lt1>
        <a:dk2>
          <a:srgbClr val="0071A0"/>
        </a:dk2>
        <a:lt2>
          <a:srgbClr val="B4C8D6"/>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9195</TotalTime>
  <Words>1871</Words>
  <Application>Microsoft Macintosh PowerPoint</Application>
  <PresentationFormat>Widescreen</PresentationFormat>
  <Paragraphs>571</Paragraphs>
  <Slides>54</Slides>
  <Notes>38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70" baseType="lpstr">
      <vt:lpstr>Adobe Arabic</vt:lpstr>
      <vt:lpstr>BPreplay</vt:lpstr>
      <vt:lpstr>Calibri</vt:lpstr>
      <vt:lpstr>Calibri Light</vt:lpstr>
      <vt:lpstr>Courier New</vt:lpstr>
      <vt:lpstr>Lucida Console</vt:lpstr>
      <vt:lpstr>Matthan Sans</vt:lpstr>
      <vt:lpstr>ＭＳ Ｐゴシック</vt:lpstr>
      <vt:lpstr>Trebuchet MS</vt:lpstr>
      <vt:lpstr>Webdings</vt:lpstr>
      <vt:lpstr>Wingdings</vt:lpstr>
      <vt:lpstr>新細明體</vt:lpstr>
      <vt:lpstr>Arial</vt:lpstr>
      <vt:lpstr>zendcon 2012 - final</vt:lpstr>
      <vt:lpstr>Office Theme</vt:lpstr>
      <vt:lpstr>Image</vt:lpstr>
      <vt:lpstr>ELK: Ruminating On Logs </vt:lpstr>
      <vt:lpstr>PowerPoint Presentation</vt:lpstr>
      <vt:lpstr>Todays Plan</vt:lpstr>
      <vt:lpstr>ELK Introduction / Overview</vt:lpstr>
      <vt:lpstr>ELK Overview</vt:lpstr>
      <vt:lpstr>ELK Data Flow</vt:lpstr>
      <vt:lpstr>ELK Versions</vt:lpstr>
      <vt:lpstr>Elastic SaaS &amp; Elastic Cloud</vt:lpstr>
      <vt:lpstr>ELK Components Stack</vt:lpstr>
      <vt:lpstr> </vt:lpstr>
      <vt:lpstr>Logstash</vt:lpstr>
      <vt:lpstr>Beats</vt:lpstr>
      <vt:lpstr> </vt:lpstr>
      <vt:lpstr>ELK Challenges</vt:lpstr>
      <vt:lpstr>PowerPoint Presentation</vt:lpstr>
      <vt:lpstr>ELK Introduction / Overview</vt:lpstr>
      <vt:lpstr>ELK Example Installation</vt:lpstr>
      <vt:lpstr>ELK Server Install – Elastic Components</vt:lpstr>
      <vt:lpstr>ELK Server - Logstash Configuration</vt:lpstr>
      <vt:lpstr>ELK Server Install – Kibana Install</vt:lpstr>
      <vt:lpstr>ELK Install – Client Stack</vt:lpstr>
      <vt:lpstr>Filebeats Configuration</vt:lpstr>
      <vt:lpstr>ELK Install – Kibana Config</vt:lpstr>
      <vt:lpstr>ELK In Production</vt:lpstr>
      <vt:lpstr>Elasticsearch at Production Scale</vt:lpstr>
      <vt:lpstr>Elasticsearch at Production Scale</vt:lpstr>
      <vt:lpstr>Logstash at Production Scale</vt:lpstr>
      <vt:lpstr>Kibana at Production Scale</vt:lpstr>
      <vt:lpstr>Logstash</vt:lpstr>
      <vt:lpstr>Logstash Pipeline</vt:lpstr>
      <vt:lpstr>Logstash Processing Pipeline</vt:lpstr>
      <vt:lpstr>Logstash Processing Pipeline</vt:lpstr>
      <vt:lpstr>Logstash Inputs</vt:lpstr>
      <vt:lpstr>Logstash Filters</vt:lpstr>
      <vt:lpstr>Logstash Outputs</vt:lpstr>
      <vt:lpstr>Enriching Data with Logstash Filters</vt:lpstr>
      <vt:lpstr>Log Shipping</vt:lpstr>
      <vt:lpstr>Log Shipping Overview</vt:lpstr>
      <vt:lpstr>Logstash - Brokers</vt:lpstr>
      <vt:lpstr>Rsyslog</vt:lpstr>
      <vt:lpstr>Beats – A Closer Look</vt:lpstr>
      <vt:lpstr>PowerPoint Presentation</vt:lpstr>
      <vt:lpstr>Kibana &amp; Other Visualizers</vt:lpstr>
      <vt:lpstr>Kibana Overview</vt:lpstr>
      <vt:lpstr>Kibana Search Syntax</vt:lpstr>
      <vt:lpstr>Elasticsearch</vt:lpstr>
      <vt:lpstr>Kibana Discover</vt:lpstr>
      <vt:lpstr>Kibana Visualize</vt:lpstr>
      <vt:lpstr>Kibana Dashboard</vt:lpstr>
      <vt:lpstr>Grafana</vt:lpstr>
      <vt:lpstr>Recap</vt:lpstr>
      <vt:lpstr>Questions and Answers</vt:lpstr>
      <vt:lpstr>Thanks / QA</vt:lpstr>
      <vt:lpstr>Attribution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Ruminating On Logs</dc:title>
  <dc:creator>Mathew Beane</dc:creator>
  <cp:lastModifiedBy>Mathew Beane</cp:lastModifiedBy>
  <cp:revision>192</cp:revision>
  <dcterms:created xsi:type="dcterms:W3CDTF">2016-02-28T15:36:30Z</dcterms:created>
  <dcterms:modified xsi:type="dcterms:W3CDTF">2016-10-20T16:48:18Z</dcterms:modified>
</cp:coreProperties>
</file>